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5" r:id="rId7"/>
    <p:sldId id="266" r:id="rId8"/>
    <p:sldId id="268" r:id="rId9"/>
    <p:sldId id="270" r:id="rId10"/>
    <p:sldId id="272" r:id="rId11"/>
    <p:sldId id="269" r:id="rId12"/>
    <p:sldId id="271" r:id="rId13"/>
    <p:sldId id="267" r:id="rId14"/>
    <p:sldId id="264" r:id="rId15"/>
    <p:sldId id="274" r:id="rId16"/>
    <p:sldId id="273" r:id="rId17"/>
    <p:sldId id="275" r:id="rId18"/>
    <p:sldId id="263" r:id="rId19"/>
    <p:sldId id="280" r:id="rId20"/>
    <p:sldId id="281" r:id="rId21"/>
    <p:sldId id="279" r:id="rId22"/>
    <p:sldId id="282" r:id="rId23"/>
    <p:sldId id="278" r:id="rId24"/>
    <p:sldId id="283" r:id="rId25"/>
    <p:sldId id="277" r:id="rId26"/>
    <p:sldId id="284" r:id="rId27"/>
    <p:sldId id="276" r:id="rId28"/>
    <p:sldId id="26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94660"/>
  </p:normalViewPr>
  <p:slideViewPr>
    <p:cSldViewPr snapToGrid="0">
      <p:cViewPr varScale="1">
        <p:scale>
          <a:sx n="50" d="100"/>
          <a:sy n="50" d="100"/>
        </p:scale>
        <p:origin x="1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48ABAC-0D4A-853E-A6EA-7CE8E06DF9AD}"/>
              </a:ext>
            </a:extLst>
          </p:cNvPr>
          <p:cNvSpPr>
            <a:spLocks noGrp="1"/>
          </p:cNvSpPr>
          <p:nvPr>
            <p:ph type="ctrTitle"/>
          </p:nvPr>
        </p:nvSpPr>
        <p:spPr>
          <a:xfrm>
            <a:off x="1524000" y="1122363"/>
            <a:ext cx="9144000" cy="2387600"/>
          </a:xfrm>
        </p:spPr>
        <p:txBody>
          <a:bodyPr anchor="b"/>
          <a:lstStyle>
            <a:lvl1pPr algn="ctr">
              <a:defRPr sz="6000"/>
            </a:lvl1pPr>
          </a:lstStyle>
          <a:p>
            <a:r>
              <a:rPr lang="sk-SK"/>
              <a:t>Kliknutím upravte štýl predlohy nadpisu</a:t>
            </a:r>
          </a:p>
        </p:txBody>
      </p:sp>
      <p:sp>
        <p:nvSpPr>
          <p:cNvPr id="3" name="Podnadpis 2">
            <a:extLst>
              <a:ext uri="{FF2B5EF4-FFF2-40B4-BE49-F238E27FC236}">
                <a16:creationId xmlns:a16="http://schemas.microsoft.com/office/drawing/2014/main" id="{E9780CD6-3E7A-8AB2-BB1A-22D814D834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podnadpisu</a:t>
            </a:r>
          </a:p>
        </p:txBody>
      </p:sp>
      <p:sp>
        <p:nvSpPr>
          <p:cNvPr id="4" name="Zástupný objekt pre dátum 3">
            <a:extLst>
              <a:ext uri="{FF2B5EF4-FFF2-40B4-BE49-F238E27FC236}">
                <a16:creationId xmlns:a16="http://schemas.microsoft.com/office/drawing/2014/main" id="{9264C496-8A1B-DB1D-61CA-B048DFB382D3}"/>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5" name="Zástupný objekt pre pätu 4">
            <a:extLst>
              <a:ext uri="{FF2B5EF4-FFF2-40B4-BE49-F238E27FC236}">
                <a16:creationId xmlns:a16="http://schemas.microsoft.com/office/drawing/2014/main" id="{CFBBEC71-C157-5C44-2474-66471BB6E82F}"/>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A9810818-ACD7-AD20-3CA8-297818A29B7D}"/>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3140972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E650B2-A982-4056-C91C-DB0DEE32846C}"/>
              </a:ext>
            </a:extLst>
          </p:cNvPr>
          <p:cNvSpPr>
            <a:spLocks noGrp="1"/>
          </p:cNvSpPr>
          <p:nvPr>
            <p:ph type="title"/>
          </p:nvPr>
        </p:nvSpPr>
        <p:spPr/>
        <p:txBody>
          <a:bodyPr/>
          <a:lstStyle/>
          <a:p>
            <a:r>
              <a:rPr lang="sk-SK"/>
              <a:t>Kliknutím upravte štýl predlohy nadpisu</a:t>
            </a:r>
          </a:p>
        </p:txBody>
      </p:sp>
      <p:sp>
        <p:nvSpPr>
          <p:cNvPr id="3" name="Zástupný zvislý text 2">
            <a:extLst>
              <a:ext uri="{FF2B5EF4-FFF2-40B4-BE49-F238E27FC236}">
                <a16:creationId xmlns:a16="http://schemas.microsoft.com/office/drawing/2014/main" id="{63038248-1335-FE3A-466E-E5A0CBC2844D}"/>
              </a:ext>
            </a:extLst>
          </p:cNvPr>
          <p:cNvSpPr>
            <a:spLocks noGrp="1"/>
          </p:cNvSpPr>
          <p:nvPr>
            <p:ph type="body" orient="vert" idx="1"/>
          </p:nvPr>
        </p:nvSpPr>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226E48FE-3C99-1225-AAD6-AFC80D547138}"/>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5" name="Zástupný objekt pre pätu 4">
            <a:extLst>
              <a:ext uri="{FF2B5EF4-FFF2-40B4-BE49-F238E27FC236}">
                <a16:creationId xmlns:a16="http://schemas.microsoft.com/office/drawing/2014/main" id="{C605BB8F-925F-2324-B91D-847FF2E2F861}"/>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40D60DDE-FB93-92CC-2869-2CFABE058E43}"/>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1851914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a:extLst>
              <a:ext uri="{FF2B5EF4-FFF2-40B4-BE49-F238E27FC236}">
                <a16:creationId xmlns:a16="http://schemas.microsoft.com/office/drawing/2014/main" id="{A06391F6-62A9-17E4-E66E-23FA88C3117F}"/>
              </a:ext>
            </a:extLst>
          </p:cNvPr>
          <p:cNvSpPr>
            <a:spLocks noGrp="1"/>
          </p:cNvSpPr>
          <p:nvPr>
            <p:ph type="title" orient="vert"/>
          </p:nvPr>
        </p:nvSpPr>
        <p:spPr>
          <a:xfrm>
            <a:off x="8724900" y="365125"/>
            <a:ext cx="2628900" cy="5811838"/>
          </a:xfrm>
        </p:spPr>
        <p:txBody>
          <a:bodyPr vert="eaVert"/>
          <a:lstStyle/>
          <a:p>
            <a:r>
              <a:rPr lang="sk-SK"/>
              <a:t>Kliknutím upravte štýl predlohy nadpisu</a:t>
            </a:r>
          </a:p>
        </p:txBody>
      </p:sp>
      <p:sp>
        <p:nvSpPr>
          <p:cNvPr id="3" name="Zástupný zvislý text 2">
            <a:extLst>
              <a:ext uri="{FF2B5EF4-FFF2-40B4-BE49-F238E27FC236}">
                <a16:creationId xmlns:a16="http://schemas.microsoft.com/office/drawing/2014/main" id="{598D8452-8C6C-BFFA-E720-2A4662E35D5B}"/>
              </a:ext>
            </a:extLst>
          </p:cNvPr>
          <p:cNvSpPr>
            <a:spLocks noGrp="1"/>
          </p:cNvSpPr>
          <p:nvPr>
            <p:ph type="body" orient="vert" idx="1"/>
          </p:nvPr>
        </p:nvSpPr>
        <p:spPr>
          <a:xfrm>
            <a:off x="838200" y="365125"/>
            <a:ext cx="7734300" cy="5811838"/>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56CEEAF7-3F3B-605C-7FF4-51D4D192F3CC}"/>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5" name="Zástupný objekt pre pätu 4">
            <a:extLst>
              <a:ext uri="{FF2B5EF4-FFF2-40B4-BE49-F238E27FC236}">
                <a16:creationId xmlns:a16="http://schemas.microsoft.com/office/drawing/2014/main" id="{9E30308B-8845-9757-877D-FE42158E3F7D}"/>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3A9AD6A4-CB89-3FAC-DA56-6E3E06027368}"/>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38123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CFC238-CEA5-3BD6-B6F5-4781D01024AD}"/>
              </a:ext>
            </a:extLst>
          </p:cNvPr>
          <p:cNvSpPr>
            <a:spLocks noGrp="1"/>
          </p:cNvSpPr>
          <p:nvPr>
            <p:ph type="title"/>
          </p:nvPr>
        </p:nvSpPr>
        <p:spPr/>
        <p:txBody>
          <a:bodyPr/>
          <a:lstStyle/>
          <a:p>
            <a:r>
              <a:rPr lang="sk-SK"/>
              <a:t>Kliknutím upravte štýl predlohy nadpisu</a:t>
            </a:r>
          </a:p>
        </p:txBody>
      </p:sp>
      <p:sp>
        <p:nvSpPr>
          <p:cNvPr id="3" name="Zástupný objekt pre obsah 2">
            <a:extLst>
              <a:ext uri="{FF2B5EF4-FFF2-40B4-BE49-F238E27FC236}">
                <a16:creationId xmlns:a16="http://schemas.microsoft.com/office/drawing/2014/main" id="{B40BC22A-C088-856B-233F-62A099250B46}"/>
              </a:ext>
            </a:extLst>
          </p:cNvPr>
          <p:cNvSpPr>
            <a:spLocks noGrp="1"/>
          </p:cNvSpPr>
          <p:nvPr>
            <p:ph idx="1"/>
          </p:nvPr>
        </p:nvSpPr>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406E3B10-5BD1-BD83-0424-69BFE83421AA}"/>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5" name="Zástupný objekt pre pätu 4">
            <a:extLst>
              <a:ext uri="{FF2B5EF4-FFF2-40B4-BE49-F238E27FC236}">
                <a16:creationId xmlns:a16="http://schemas.microsoft.com/office/drawing/2014/main" id="{AE712CF8-7695-2165-C4BA-EC414D00FFBC}"/>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4ECCD449-CB1F-A258-433D-1C35A9859646}"/>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403158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3F80D8-B566-DCB2-CAFF-4F8E181F56B1}"/>
              </a:ext>
            </a:extLst>
          </p:cNvPr>
          <p:cNvSpPr>
            <a:spLocks noGrp="1"/>
          </p:cNvSpPr>
          <p:nvPr>
            <p:ph type="title"/>
          </p:nvPr>
        </p:nvSpPr>
        <p:spPr>
          <a:xfrm>
            <a:off x="831850" y="1709738"/>
            <a:ext cx="10515600" cy="2852737"/>
          </a:xfrm>
        </p:spPr>
        <p:txBody>
          <a:bodyPr anchor="b"/>
          <a:lstStyle>
            <a:lvl1pPr>
              <a:defRPr sz="6000"/>
            </a:lvl1pPr>
          </a:lstStyle>
          <a:p>
            <a:r>
              <a:rPr lang="sk-SK"/>
              <a:t>Kliknutím upravte štýl predlohy nadpisu</a:t>
            </a:r>
          </a:p>
        </p:txBody>
      </p:sp>
      <p:sp>
        <p:nvSpPr>
          <p:cNvPr id="3" name="Zástupný text 2">
            <a:extLst>
              <a:ext uri="{FF2B5EF4-FFF2-40B4-BE49-F238E27FC236}">
                <a16:creationId xmlns:a16="http://schemas.microsoft.com/office/drawing/2014/main" id="{EDB38D14-7986-3025-E37F-0B7FE74BA56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k-SK"/>
              <a:t>Kliknite sem a upravte štýly predlohy textu</a:t>
            </a:r>
          </a:p>
        </p:txBody>
      </p:sp>
      <p:sp>
        <p:nvSpPr>
          <p:cNvPr id="4" name="Zástupný objekt pre dátum 3">
            <a:extLst>
              <a:ext uri="{FF2B5EF4-FFF2-40B4-BE49-F238E27FC236}">
                <a16:creationId xmlns:a16="http://schemas.microsoft.com/office/drawing/2014/main" id="{74363E8C-64E0-6B6A-3519-FD9208B32B27}"/>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5" name="Zástupný objekt pre pätu 4">
            <a:extLst>
              <a:ext uri="{FF2B5EF4-FFF2-40B4-BE49-F238E27FC236}">
                <a16:creationId xmlns:a16="http://schemas.microsoft.com/office/drawing/2014/main" id="{58F906EE-9D64-1493-9A0E-8F0F648AC751}"/>
              </a:ext>
            </a:extLst>
          </p:cNvPr>
          <p:cNvSpPr>
            <a:spLocks noGrp="1"/>
          </p:cNvSpPr>
          <p:nvPr>
            <p:ph type="ftr" sz="quarter" idx="11"/>
          </p:nvPr>
        </p:nvSpPr>
        <p:spPr/>
        <p:txBody>
          <a:bodyPr/>
          <a:lstStyle/>
          <a:p>
            <a:endParaRPr lang="sk-SK"/>
          </a:p>
        </p:txBody>
      </p:sp>
      <p:sp>
        <p:nvSpPr>
          <p:cNvPr id="6" name="Zástupný objekt pre číslo snímky 5">
            <a:extLst>
              <a:ext uri="{FF2B5EF4-FFF2-40B4-BE49-F238E27FC236}">
                <a16:creationId xmlns:a16="http://schemas.microsoft.com/office/drawing/2014/main" id="{3C0EBDD5-0813-2FDE-D137-CF46474B8CE3}"/>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2236198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DF072B-E343-977E-D872-2D81BEA16CCD}"/>
              </a:ext>
            </a:extLst>
          </p:cNvPr>
          <p:cNvSpPr>
            <a:spLocks noGrp="1"/>
          </p:cNvSpPr>
          <p:nvPr>
            <p:ph type="title"/>
          </p:nvPr>
        </p:nvSpPr>
        <p:spPr/>
        <p:txBody>
          <a:bodyPr/>
          <a:lstStyle/>
          <a:p>
            <a:r>
              <a:rPr lang="sk-SK"/>
              <a:t>Kliknutím upravte štýl predlohy nadpisu</a:t>
            </a:r>
          </a:p>
        </p:txBody>
      </p:sp>
      <p:sp>
        <p:nvSpPr>
          <p:cNvPr id="3" name="Zástupný objekt pre obsah 2">
            <a:extLst>
              <a:ext uri="{FF2B5EF4-FFF2-40B4-BE49-F238E27FC236}">
                <a16:creationId xmlns:a16="http://schemas.microsoft.com/office/drawing/2014/main" id="{922EBBF8-0417-2E27-71CF-A4EF8958D15F}"/>
              </a:ext>
            </a:extLst>
          </p:cNvPr>
          <p:cNvSpPr>
            <a:spLocks noGrp="1"/>
          </p:cNvSpPr>
          <p:nvPr>
            <p:ph sz="half" idx="1"/>
          </p:nvPr>
        </p:nvSpPr>
        <p:spPr>
          <a:xfrm>
            <a:off x="838200" y="1825625"/>
            <a:ext cx="5181600" cy="435133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obsah 3">
            <a:extLst>
              <a:ext uri="{FF2B5EF4-FFF2-40B4-BE49-F238E27FC236}">
                <a16:creationId xmlns:a16="http://schemas.microsoft.com/office/drawing/2014/main" id="{0629E2B9-2E1F-6584-B801-543DA2389C39}"/>
              </a:ext>
            </a:extLst>
          </p:cNvPr>
          <p:cNvSpPr>
            <a:spLocks noGrp="1"/>
          </p:cNvSpPr>
          <p:nvPr>
            <p:ph sz="half" idx="2"/>
          </p:nvPr>
        </p:nvSpPr>
        <p:spPr>
          <a:xfrm>
            <a:off x="6172200" y="1825625"/>
            <a:ext cx="5181600" cy="435133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dátum 4">
            <a:extLst>
              <a:ext uri="{FF2B5EF4-FFF2-40B4-BE49-F238E27FC236}">
                <a16:creationId xmlns:a16="http://schemas.microsoft.com/office/drawing/2014/main" id="{BFB21CE7-3BBE-D824-2542-CEB7BBA7F8E8}"/>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6" name="Zástupný objekt pre pätu 5">
            <a:extLst>
              <a:ext uri="{FF2B5EF4-FFF2-40B4-BE49-F238E27FC236}">
                <a16:creationId xmlns:a16="http://schemas.microsoft.com/office/drawing/2014/main" id="{84C827AD-EA89-7650-D200-480C195BB548}"/>
              </a:ext>
            </a:extLst>
          </p:cNvPr>
          <p:cNvSpPr>
            <a:spLocks noGrp="1"/>
          </p:cNvSpPr>
          <p:nvPr>
            <p:ph type="ftr" sz="quarter" idx="11"/>
          </p:nvPr>
        </p:nvSpPr>
        <p:spPr/>
        <p:txBody>
          <a:bodyPr/>
          <a:lstStyle/>
          <a:p>
            <a:endParaRPr lang="sk-SK"/>
          </a:p>
        </p:txBody>
      </p:sp>
      <p:sp>
        <p:nvSpPr>
          <p:cNvPr id="7" name="Zástupný objekt pre číslo snímky 6">
            <a:extLst>
              <a:ext uri="{FF2B5EF4-FFF2-40B4-BE49-F238E27FC236}">
                <a16:creationId xmlns:a16="http://schemas.microsoft.com/office/drawing/2014/main" id="{71262E11-94B0-4B11-28FA-568C605BD82E}"/>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2535939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B142F0-4B6C-0593-CEC6-E7B885276040}"/>
              </a:ext>
            </a:extLst>
          </p:cNvPr>
          <p:cNvSpPr>
            <a:spLocks noGrp="1"/>
          </p:cNvSpPr>
          <p:nvPr>
            <p:ph type="title"/>
          </p:nvPr>
        </p:nvSpPr>
        <p:spPr>
          <a:xfrm>
            <a:off x="839788" y="365125"/>
            <a:ext cx="10515600" cy="1325563"/>
          </a:xfrm>
        </p:spPr>
        <p:txBody>
          <a:bodyPr/>
          <a:lstStyle/>
          <a:p>
            <a:r>
              <a:rPr lang="sk-SK"/>
              <a:t>Kliknutím upravte štýl predlohy nadpisu</a:t>
            </a:r>
          </a:p>
        </p:txBody>
      </p:sp>
      <p:sp>
        <p:nvSpPr>
          <p:cNvPr id="3" name="Zástupný text 2">
            <a:extLst>
              <a:ext uri="{FF2B5EF4-FFF2-40B4-BE49-F238E27FC236}">
                <a16:creationId xmlns:a16="http://schemas.microsoft.com/office/drawing/2014/main" id="{81EA0EC6-DCE5-E5C5-BFE4-AA63584E41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Zástupný objekt pre obsah 3">
            <a:extLst>
              <a:ext uri="{FF2B5EF4-FFF2-40B4-BE49-F238E27FC236}">
                <a16:creationId xmlns:a16="http://schemas.microsoft.com/office/drawing/2014/main" id="{C82CE313-8AA4-51AC-F42A-3C19594A8ACF}"/>
              </a:ext>
            </a:extLst>
          </p:cNvPr>
          <p:cNvSpPr>
            <a:spLocks noGrp="1"/>
          </p:cNvSpPr>
          <p:nvPr>
            <p:ph sz="half" idx="2"/>
          </p:nvPr>
        </p:nvSpPr>
        <p:spPr>
          <a:xfrm>
            <a:off x="839788" y="2505075"/>
            <a:ext cx="5157787" cy="368458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text 4">
            <a:extLst>
              <a:ext uri="{FF2B5EF4-FFF2-40B4-BE49-F238E27FC236}">
                <a16:creationId xmlns:a16="http://schemas.microsoft.com/office/drawing/2014/main" id="{5C875D69-A814-2486-FB5E-E8829EEAD5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Zástupný objekt pre obsah 5">
            <a:extLst>
              <a:ext uri="{FF2B5EF4-FFF2-40B4-BE49-F238E27FC236}">
                <a16:creationId xmlns:a16="http://schemas.microsoft.com/office/drawing/2014/main" id="{1899B97D-6265-42C3-AF5E-CB7BF505FDA9}"/>
              </a:ext>
            </a:extLst>
          </p:cNvPr>
          <p:cNvSpPr>
            <a:spLocks noGrp="1"/>
          </p:cNvSpPr>
          <p:nvPr>
            <p:ph sz="quarter" idx="4"/>
          </p:nvPr>
        </p:nvSpPr>
        <p:spPr>
          <a:xfrm>
            <a:off x="6172200" y="2505075"/>
            <a:ext cx="5183188" cy="3684588"/>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objekt pre dátum 6">
            <a:extLst>
              <a:ext uri="{FF2B5EF4-FFF2-40B4-BE49-F238E27FC236}">
                <a16:creationId xmlns:a16="http://schemas.microsoft.com/office/drawing/2014/main" id="{1072EBC6-1BA4-BC45-2FEB-6C0FC0175AB8}"/>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8" name="Zástupný objekt pre pätu 7">
            <a:extLst>
              <a:ext uri="{FF2B5EF4-FFF2-40B4-BE49-F238E27FC236}">
                <a16:creationId xmlns:a16="http://schemas.microsoft.com/office/drawing/2014/main" id="{724B2C90-89EE-5A72-B021-7143490C03B0}"/>
              </a:ext>
            </a:extLst>
          </p:cNvPr>
          <p:cNvSpPr>
            <a:spLocks noGrp="1"/>
          </p:cNvSpPr>
          <p:nvPr>
            <p:ph type="ftr" sz="quarter" idx="11"/>
          </p:nvPr>
        </p:nvSpPr>
        <p:spPr/>
        <p:txBody>
          <a:bodyPr/>
          <a:lstStyle/>
          <a:p>
            <a:endParaRPr lang="sk-SK"/>
          </a:p>
        </p:txBody>
      </p:sp>
      <p:sp>
        <p:nvSpPr>
          <p:cNvPr id="9" name="Zástupný objekt pre číslo snímky 8">
            <a:extLst>
              <a:ext uri="{FF2B5EF4-FFF2-40B4-BE49-F238E27FC236}">
                <a16:creationId xmlns:a16="http://schemas.microsoft.com/office/drawing/2014/main" id="{D0FB9C5D-919B-3375-B7FA-F341DC1DEEC4}"/>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473168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21C98D-F9F3-4721-F917-C0356470772D}"/>
              </a:ext>
            </a:extLst>
          </p:cNvPr>
          <p:cNvSpPr>
            <a:spLocks noGrp="1"/>
          </p:cNvSpPr>
          <p:nvPr>
            <p:ph type="title"/>
          </p:nvPr>
        </p:nvSpPr>
        <p:spPr/>
        <p:txBody>
          <a:bodyPr/>
          <a:lstStyle/>
          <a:p>
            <a:r>
              <a:rPr lang="sk-SK"/>
              <a:t>Kliknutím upravte štýl predlohy nadpisu</a:t>
            </a:r>
          </a:p>
        </p:txBody>
      </p:sp>
      <p:sp>
        <p:nvSpPr>
          <p:cNvPr id="3" name="Zástupný objekt pre dátum 2">
            <a:extLst>
              <a:ext uri="{FF2B5EF4-FFF2-40B4-BE49-F238E27FC236}">
                <a16:creationId xmlns:a16="http://schemas.microsoft.com/office/drawing/2014/main" id="{D3348F09-5D11-2850-1D2A-85F92F26C533}"/>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4" name="Zástupný objekt pre pätu 3">
            <a:extLst>
              <a:ext uri="{FF2B5EF4-FFF2-40B4-BE49-F238E27FC236}">
                <a16:creationId xmlns:a16="http://schemas.microsoft.com/office/drawing/2014/main" id="{51FF054F-8F65-A7A9-4A36-E940B20D5FD3}"/>
              </a:ext>
            </a:extLst>
          </p:cNvPr>
          <p:cNvSpPr>
            <a:spLocks noGrp="1"/>
          </p:cNvSpPr>
          <p:nvPr>
            <p:ph type="ftr" sz="quarter" idx="11"/>
          </p:nvPr>
        </p:nvSpPr>
        <p:spPr/>
        <p:txBody>
          <a:bodyPr/>
          <a:lstStyle/>
          <a:p>
            <a:endParaRPr lang="sk-SK"/>
          </a:p>
        </p:txBody>
      </p:sp>
      <p:sp>
        <p:nvSpPr>
          <p:cNvPr id="5" name="Zástupný objekt pre číslo snímky 4">
            <a:extLst>
              <a:ext uri="{FF2B5EF4-FFF2-40B4-BE49-F238E27FC236}">
                <a16:creationId xmlns:a16="http://schemas.microsoft.com/office/drawing/2014/main" id="{A5F852F3-DC66-6C5B-5362-1DC70F5EB5F1}"/>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2283876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objekt pre dátum 1">
            <a:extLst>
              <a:ext uri="{FF2B5EF4-FFF2-40B4-BE49-F238E27FC236}">
                <a16:creationId xmlns:a16="http://schemas.microsoft.com/office/drawing/2014/main" id="{83EDC688-E134-5DDF-284C-6C113A245F86}"/>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3" name="Zástupný objekt pre pätu 2">
            <a:extLst>
              <a:ext uri="{FF2B5EF4-FFF2-40B4-BE49-F238E27FC236}">
                <a16:creationId xmlns:a16="http://schemas.microsoft.com/office/drawing/2014/main" id="{A8483505-8BD8-F4BF-160C-F14B5F9994E8}"/>
              </a:ext>
            </a:extLst>
          </p:cNvPr>
          <p:cNvSpPr>
            <a:spLocks noGrp="1"/>
          </p:cNvSpPr>
          <p:nvPr>
            <p:ph type="ftr" sz="quarter" idx="11"/>
          </p:nvPr>
        </p:nvSpPr>
        <p:spPr/>
        <p:txBody>
          <a:bodyPr/>
          <a:lstStyle/>
          <a:p>
            <a:endParaRPr lang="sk-SK"/>
          </a:p>
        </p:txBody>
      </p:sp>
      <p:sp>
        <p:nvSpPr>
          <p:cNvPr id="4" name="Zástupný objekt pre číslo snímky 3">
            <a:extLst>
              <a:ext uri="{FF2B5EF4-FFF2-40B4-BE49-F238E27FC236}">
                <a16:creationId xmlns:a16="http://schemas.microsoft.com/office/drawing/2014/main" id="{0B41B033-DAC0-7D40-26B8-DA00FC18353E}"/>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735602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BB0972-A01E-8A89-82D0-170EEC800228}"/>
              </a:ext>
            </a:extLst>
          </p:cNvPr>
          <p:cNvSpPr>
            <a:spLocks noGrp="1"/>
          </p:cNvSpPr>
          <p:nvPr>
            <p:ph type="title"/>
          </p:nvPr>
        </p:nvSpPr>
        <p:spPr>
          <a:xfrm>
            <a:off x="839788" y="457200"/>
            <a:ext cx="3932237" cy="1600200"/>
          </a:xfrm>
        </p:spPr>
        <p:txBody>
          <a:bodyPr anchor="b"/>
          <a:lstStyle>
            <a:lvl1pPr>
              <a:defRPr sz="3200"/>
            </a:lvl1pPr>
          </a:lstStyle>
          <a:p>
            <a:r>
              <a:rPr lang="sk-SK"/>
              <a:t>Kliknutím upravte štýl predlohy nadpisu</a:t>
            </a:r>
          </a:p>
        </p:txBody>
      </p:sp>
      <p:sp>
        <p:nvSpPr>
          <p:cNvPr id="3" name="Zástupný objekt pre obsah 2">
            <a:extLst>
              <a:ext uri="{FF2B5EF4-FFF2-40B4-BE49-F238E27FC236}">
                <a16:creationId xmlns:a16="http://schemas.microsoft.com/office/drawing/2014/main" id="{59673533-6A66-9DBC-D0AD-20CFA5CE04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text 3">
            <a:extLst>
              <a:ext uri="{FF2B5EF4-FFF2-40B4-BE49-F238E27FC236}">
                <a16:creationId xmlns:a16="http://schemas.microsoft.com/office/drawing/2014/main" id="{E9D15DDA-C90B-ADE7-AE93-8AC40E8EE6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Zástupný objekt pre dátum 4">
            <a:extLst>
              <a:ext uri="{FF2B5EF4-FFF2-40B4-BE49-F238E27FC236}">
                <a16:creationId xmlns:a16="http://schemas.microsoft.com/office/drawing/2014/main" id="{74E2463E-8810-0C1B-2A5F-EDDF880B83B4}"/>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6" name="Zástupný objekt pre pätu 5">
            <a:extLst>
              <a:ext uri="{FF2B5EF4-FFF2-40B4-BE49-F238E27FC236}">
                <a16:creationId xmlns:a16="http://schemas.microsoft.com/office/drawing/2014/main" id="{04074AF8-5B1E-A0C5-0DF8-F85DE7D1A4C1}"/>
              </a:ext>
            </a:extLst>
          </p:cNvPr>
          <p:cNvSpPr>
            <a:spLocks noGrp="1"/>
          </p:cNvSpPr>
          <p:nvPr>
            <p:ph type="ftr" sz="quarter" idx="11"/>
          </p:nvPr>
        </p:nvSpPr>
        <p:spPr/>
        <p:txBody>
          <a:bodyPr/>
          <a:lstStyle/>
          <a:p>
            <a:endParaRPr lang="sk-SK"/>
          </a:p>
        </p:txBody>
      </p:sp>
      <p:sp>
        <p:nvSpPr>
          <p:cNvPr id="7" name="Zástupný objekt pre číslo snímky 6">
            <a:extLst>
              <a:ext uri="{FF2B5EF4-FFF2-40B4-BE49-F238E27FC236}">
                <a16:creationId xmlns:a16="http://schemas.microsoft.com/office/drawing/2014/main" id="{1372BB52-E125-0FD2-9D3E-C608F553079B}"/>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1152111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8FC6F9-DC8B-8DD8-98F8-4B7CC584C748}"/>
              </a:ext>
            </a:extLst>
          </p:cNvPr>
          <p:cNvSpPr>
            <a:spLocks noGrp="1"/>
          </p:cNvSpPr>
          <p:nvPr>
            <p:ph type="title"/>
          </p:nvPr>
        </p:nvSpPr>
        <p:spPr>
          <a:xfrm>
            <a:off x="839788" y="457200"/>
            <a:ext cx="3932237" cy="1600200"/>
          </a:xfrm>
        </p:spPr>
        <p:txBody>
          <a:bodyPr anchor="b"/>
          <a:lstStyle>
            <a:lvl1pPr>
              <a:defRPr sz="3200"/>
            </a:lvl1pPr>
          </a:lstStyle>
          <a:p>
            <a:r>
              <a:rPr lang="sk-SK"/>
              <a:t>Kliknutím upravte štýl predlohy nadpisu</a:t>
            </a:r>
          </a:p>
        </p:txBody>
      </p:sp>
      <p:sp>
        <p:nvSpPr>
          <p:cNvPr id="3" name="Zástupný objekt pre obrázok 2">
            <a:extLst>
              <a:ext uri="{FF2B5EF4-FFF2-40B4-BE49-F238E27FC236}">
                <a16:creationId xmlns:a16="http://schemas.microsoft.com/office/drawing/2014/main" id="{A0FAF2C8-B71E-CDE5-8F77-1A5864E804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text 3">
            <a:extLst>
              <a:ext uri="{FF2B5EF4-FFF2-40B4-BE49-F238E27FC236}">
                <a16:creationId xmlns:a16="http://schemas.microsoft.com/office/drawing/2014/main" id="{06813BEF-A274-0164-698B-4F548085AF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Kliknite sem a upravte štýly predlohy textu</a:t>
            </a:r>
          </a:p>
        </p:txBody>
      </p:sp>
      <p:sp>
        <p:nvSpPr>
          <p:cNvPr id="5" name="Zástupný objekt pre dátum 4">
            <a:extLst>
              <a:ext uri="{FF2B5EF4-FFF2-40B4-BE49-F238E27FC236}">
                <a16:creationId xmlns:a16="http://schemas.microsoft.com/office/drawing/2014/main" id="{563FCB7A-FF76-7ABC-9E90-C21C602A1A56}"/>
              </a:ext>
            </a:extLst>
          </p:cNvPr>
          <p:cNvSpPr>
            <a:spLocks noGrp="1"/>
          </p:cNvSpPr>
          <p:nvPr>
            <p:ph type="dt" sz="half" idx="10"/>
          </p:nvPr>
        </p:nvSpPr>
        <p:spPr/>
        <p:txBody>
          <a:bodyPr/>
          <a:lstStyle/>
          <a:p>
            <a:fld id="{FBEEBFAB-972D-4BFB-BC87-E2687F7691F8}" type="datetimeFigureOut">
              <a:rPr lang="sk-SK" smtClean="0"/>
              <a:t>27. 8. 2025</a:t>
            </a:fld>
            <a:endParaRPr lang="sk-SK"/>
          </a:p>
        </p:txBody>
      </p:sp>
      <p:sp>
        <p:nvSpPr>
          <p:cNvPr id="6" name="Zástupný objekt pre pätu 5">
            <a:extLst>
              <a:ext uri="{FF2B5EF4-FFF2-40B4-BE49-F238E27FC236}">
                <a16:creationId xmlns:a16="http://schemas.microsoft.com/office/drawing/2014/main" id="{8C4DD6AD-5DBF-6C0B-AA7D-D90E729BA5E7}"/>
              </a:ext>
            </a:extLst>
          </p:cNvPr>
          <p:cNvSpPr>
            <a:spLocks noGrp="1"/>
          </p:cNvSpPr>
          <p:nvPr>
            <p:ph type="ftr" sz="quarter" idx="11"/>
          </p:nvPr>
        </p:nvSpPr>
        <p:spPr/>
        <p:txBody>
          <a:bodyPr/>
          <a:lstStyle/>
          <a:p>
            <a:endParaRPr lang="sk-SK"/>
          </a:p>
        </p:txBody>
      </p:sp>
      <p:sp>
        <p:nvSpPr>
          <p:cNvPr id="7" name="Zástupný objekt pre číslo snímky 6">
            <a:extLst>
              <a:ext uri="{FF2B5EF4-FFF2-40B4-BE49-F238E27FC236}">
                <a16:creationId xmlns:a16="http://schemas.microsoft.com/office/drawing/2014/main" id="{0B74EDB7-99E3-C496-7FB5-AF7844E7C710}"/>
              </a:ext>
            </a:extLst>
          </p:cNvPr>
          <p:cNvSpPr>
            <a:spLocks noGrp="1"/>
          </p:cNvSpPr>
          <p:nvPr>
            <p:ph type="sldNum" sz="quarter" idx="12"/>
          </p:nvPr>
        </p:nvSpPr>
        <p:spPr/>
        <p:txBody>
          <a:bodyPr/>
          <a:lstStyle/>
          <a:p>
            <a:fld id="{D133FA85-ADE8-46E0-A651-1F327FB3E7EF}" type="slidenum">
              <a:rPr lang="sk-SK" smtClean="0"/>
              <a:t>‹#›</a:t>
            </a:fld>
            <a:endParaRPr lang="sk-SK"/>
          </a:p>
        </p:txBody>
      </p:sp>
    </p:spTree>
    <p:extLst>
      <p:ext uri="{BB962C8B-B14F-4D97-AF65-F5344CB8AC3E}">
        <p14:creationId xmlns:p14="http://schemas.microsoft.com/office/powerpoint/2010/main" val="371438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nadpis 1">
            <a:extLst>
              <a:ext uri="{FF2B5EF4-FFF2-40B4-BE49-F238E27FC236}">
                <a16:creationId xmlns:a16="http://schemas.microsoft.com/office/drawing/2014/main" id="{32767E25-DA59-C5D3-3942-5F074DCCA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Kliknutím upravte štýl predlohy nadpisu</a:t>
            </a:r>
          </a:p>
        </p:txBody>
      </p:sp>
      <p:sp>
        <p:nvSpPr>
          <p:cNvPr id="3" name="Zástupný text 2">
            <a:extLst>
              <a:ext uri="{FF2B5EF4-FFF2-40B4-BE49-F238E27FC236}">
                <a16:creationId xmlns:a16="http://schemas.microsoft.com/office/drawing/2014/main" id="{9ACC59C6-3735-7121-1AF5-2465717625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a:extLst>
              <a:ext uri="{FF2B5EF4-FFF2-40B4-BE49-F238E27FC236}">
                <a16:creationId xmlns:a16="http://schemas.microsoft.com/office/drawing/2014/main" id="{B1D8C453-E3D9-EA6F-1578-347AF835CB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EEBFAB-972D-4BFB-BC87-E2687F7691F8}" type="datetimeFigureOut">
              <a:rPr lang="sk-SK" smtClean="0"/>
              <a:t>27. 8. 2025</a:t>
            </a:fld>
            <a:endParaRPr lang="sk-SK"/>
          </a:p>
        </p:txBody>
      </p:sp>
      <p:sp>
        <p:nvSpPr>
          <p:cNvPr id="5" name="Zástupný objekt pre pätu 4">
            <a:extLst>
              <a:ext uri="{FF2B5EF4-FFF2-40B4-BE49-F238E27FC236}">
                <a16:creationId xmlns:a16="http://schemas.microsoft.com/office/drawing/2014/main" id="{E2803112-33A1-AFBF-C35C-8B711DF361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k-SK"/>
          </a:p>
        </p:txBody>
      </p:sp>
      <p:sp>
        <p:nvSpPr>
          <p:cNvPr id="6" name="Zástupný objekt pre číslo snímky 5">
            <a:extLst>
              <a:ext uri="{FF2B5EF4-FFF2-40B4-BE49-F238E27FC236}">
                <a16:creationId xmlns:a16="http://schemas.microsoft.com/office/drawing/2014/main" id="{309645E7-9F0F-DDB9-847E-B1AB3CEA00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33FA85-ADE8-46E0-A651-1F327FB3E7EF}" type="slidenum">
              <a:rPr lang="sk-SK" smtClean="0"/>
              <a:t>‹#›</a:t>
            </a:fld>
            <a:endParaRPr lang="sk-SK"/>
          </a:p>
        </p:txBody>
      </p:sp>
    </p:spTree>
    <p:extLst>
      <p:ext uri="{BB962C8B-B14F-4D97-AF65-F5344CB8AC3E}">
        <p14:creationId xmlns:p14="http://schemas.microsoft.com/office/powerpoint/2010/main" val="2500229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9" name="Obrázok 8" descr="Obrázok, na ktorom je osoba, ošatenie, ľudská tvár, kôň&#10;&#10;Obsah vygenerovaný pomocou AI môže byť nesprávny.">
            <a:extLst>
              <a:ext uri="{FF2B5EF4-FFF2-40B4-BE49-F238E27FC236}">
                <a16:creationId xmlns:a16="http://schemas.microsoft.com/office/drawing/2014/main" id="{969C50AA-84F5-D45B-7275-FAA272EC95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500" y="0"/>
            <a:ext cx="10287000" cy="6858000"/>
          </a:xfrm>
          <a:prstGeom prst="rect">
            <a:avLst/>
          </a:prstGeom>
        </p:spPr>
      </p:pic>
    </p:spTree>
    <p:extLst>
      <p:ext uri="{BB962C8B-B14F-4D97-AF65-F5344CB8AC3E}">
        <p14:creationId xmlns:p14="http://schemas.microsoft.com/office/powerpoint/2010/main" val="3083180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4C48B-DE35-96F4-4FA7-56BA14F75F9E}"/>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1DF285C9-9777-F62D-FFD8-8123D1A86427}"/>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63DACBCB-BBD1-9918-AB9E-96E4869A0182}"/>
              </a:ext>
            </a:extLst>
          </p:cNvPr>
          <p:cNvSpPr>
            <a:spLocks noGrp="1"/>
          </p:cNvSpPr>
          <p:nvPr>
            <p:ph idx="1"/>
          </p:nvPr>
        </p:nvSpPr>
        <p:spPr/>
        <p:txBody>
          <a:bodyPr>
            <a:normAutofit fontScale="62500" lnSpcReduction="20000"/>
          </a:bodyPr>
          <a:lstStyle/>
          <a:p>
            <a:r>
              <a:rPr lang="sk-SK" b="1" dirty="0"/>
              <a:t>Dávid </a:t>
            </a:r>
            <a:r>
              <a:rPr lang="sk-SK" b="1" dirty="0" err="1"/>
              <a:t>Uzsák</a:t>
            </a:r>
            <a:r>
              <a:rPr lang="sk-SK" b="1" dirty="0"/>
              <a:t> – Ferko</a:t>
            </a:r>
            <a:endParaRPr lang="en-US" dirty="0"/>
          </a:p>
          <a:p>
            <a:r>
              <a:rPr lang="sk-SK" b="1" dirty="0"/>
              <a:t>Postava:</a:t>
            </a:r>
            <a:r>
              <a:rPr lang="sk-SK" dirty="0"/>
              <a:t> Ferko prežíva nové životné obdobie s Natáliou a poníkom </a:t>
            </a:r>
            <a:r>
              <a:rPr lang="sk-SK" dirty="0" err="1"/>
              <a:t>Ferdinandou</a:t>
            </a:r>
            <a:r>
              <a:rPr lang="sk-SK" dirty="0"/>
              <a:t>. Každý v jeho okolí čaká už len na to, kedy sa ich rodina rozrastie. Ferko si však nie je istý, či by bol dobrým otcom rodiny.</a:t>
            </a:r>
            <a:endParaRPr lang="en-US" dirty="0"/>
          </a:p>
          <a:p>
            <a:r>
              <a:rPr lang="sk-SK" b="1" dirty="0"/>
              <a:t>Rozhovor Dávid </a:t>
            </a:r>
            <a:r>
              <a:rPr lang="sk-SK" b="1" dirty="0" err="1"/>
              <a:t>Uzsák</a:t>
            </a:r>
            <a:r>
              <a:rPr lang="sk-SK" b="1" dirty="0"/>
              <a:t>:</a:t>
            </a:r>
            <a:endParaRPr lang="en-US" dirty="0"/>
          </a:p>
          <a:p>
            <a:pPr lvl="0"/>
            <a:r>
              <a:rPr lang="sk-SK" b="1" dirty="0"/>
              <a:t>Ako sa vám zmenil vzťah k prírode a zvieratám po dvoch sériách?</a:t>
            </a:r>
            <a:br>
              <a:rPr lang="sk-SK" dirty="0"/>
            </a:br>
            <a:r>
              <a:rPr lang="sk-SK" dirty="0"/>
              <a:t>Nezmenil sa – vždy som mal dobrý vzťah k zvieratám aj k prírode. Naučil som sa Nezmenil sa – vždy som mal dobrý vzťah k zvieratám aj k prírode. Jediné, čo sa zmenilo, je, že som sa naučil narábať s koňmi a som pri nich uvoľnenejší. Samozrejme, stále mám pred nimi aj patričný rešpekt.</a:t>
            </a:r>
            <a:endParaRPr lang="en-US" dirty="0"/>
          </a:p>
          <a:p>
            <a:pPr lvl="0"/>
            <a:r>
              <a:rPr lang="sk-SK" b="1" dirty="0"/>
              <a:t>Nakrúcať len v exteriéroch je výzva. Zažili ste niečo, čo by ste v štúdiu nezažili?</a:t>
            </a:r>
            <a:br>
              <a:rPr lang="sk-SK" dirty="0"/>
            </a:br>
            <a:r>
              <a:rPr lang="sk-SK" dirty="0"/>
              <a:t>Keďže sme točili počas leta aj zimy, zažili sme si oba extrémy počasia – čo sa v štúdiu až tak nestáva. Najhoršie je, keď kvôli </a:t>
            </a:r>
            <a:r>
              <a:rPr lang="sk-SK" dirty="0" err="1"/>
              <a:t>návaznosti</a:t>
            </a:r>
            <a:r>
              <a:rPr lang="sk-SK" dirty="0"/>
              <a:t> epizód musíme mať na sebe kostýmy, ktoré nie sú dosť teplé v zime alebo sú príliš teplé v lete. V zime si pod kostým dáme </a:t>
            </a:r>
            <a:r>
              <a:rPr lang="sk-SK" dirty="0" err="1"/>
              <a:t>termoprádlo</a:t>
            </a:r>
            <a:r>
              <a:rPr lang="sk-SK" dirty="0"/>
              <a:t>, čo pomôže, ale v lete vám nič nepomôže proti horúčave. Najmä ja – keď som v prvej sérii nosil Ferkovu ikonickú zimnú čiapku. Bol som rád, keď sme sa jej (ako symbolu Ferkovho charakterového posunu) zbavili.</a:t>
            </a:r>
            <a:endParaRPr lang="en-US" dirty="0"/>
          </a:p>
          <a:p>
            <a:pPr lvl="0"/>
            <a:r>
              <a:rPr lang="sk-SK" b="1" dirty="0"/>
              <a:t>Vaša postava sa vyvíja. Kam sa posunula?</a:t>
            </a:r>
            <a:br>
              <a:rPr lang="sk-SK" dirty="0"/>
            </a:br>
            <a:r>
              <a:rPr lang="sk-SK" dirty="0"/>
              <a:t>Ferko našiel v prvej sérii lásku a s ňou aj istú sebaistotu, ktorú predtým nemal. Ja som našiel podobnú sebaistotu pri jeho stvárnení – aj vďaka extrémne pozitívnej diváckej odozve. Pri natáčaní prvej série som ešte nevedel, ako diváci Ferka prijmú, a mal som pochybnosti.</a:t>
            </a:r>
            <a:endParaRPr lang="en-US" dirty="0"/>
          </a:p>
          <a:p>
            <a:pPr marL="0" indent="0">
              <a:buNone/>
            </a:pPr>
            <a:endParaRPr lang="sk-SK" dirty="0"/>
          </a:p>
        </p:txBody>
      </p:sp>
    </p:spTree>
    <p:extLst>
      <p:ext uri="{BB962C8B-B14F-4D97-AF65-F5344CB8AC3E}">
        <p14:creationId xmlns:p14="http://schemas.microsoft.com/office/powerpoint/2010/main" val="1048907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940E5-1A78-44DE-0162-C60B30B76157}"/>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95D66652-E571-EB11-BD75-9B800497B77F}"/>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202510F3-CF8C-4604-0FFC-A8C5B5281DDA}"/>
              </a:ext>
            </a:extLst>
          </p:cNvPr>
          <p:cNvSpPr>
            <a:spLocks noGrp="1"/>
          </p:cNvSpPr>
          <p:nvPr>
            <p:ph idx="1"/>
          </p:nvPr>
        </p:nvSpPr>
        <p:spPr/>
        <p:txBody>
          <a:bodyPr>
            <a:normAutofit fontScale="70000" lnSpcReduction="20000"/>
          </a:bodyPr>
          <a:lstStyle/>
          <a:p>
            <a:r>
              <a:rPr lang="sk-SK" b="1" dirty="0"/>
              <a:t>Viktória Petrášová – postava Natália</a:t>
            </a:r>
            <a:endParaRPr lang="en-US" dirty="0"/>
          </a:p>
          <a:p>
            <a:r>
              <a:rPr lang="sk-SK" b="1" dirty="0"/>
              <a:t>Postava: </a:t>
            </a:r>
            <a:r>
              <a:rPr lang="sk-SK" dirty="0"/>
              <a:t>Natália je po svadbe šťastná s Ferkom. Z každej strany na ňu však útočia otázky, či už je tehotná. Sama túži po dieťatku a nevie prísť na to, prečo im nie je dopriate.</a:t>
            </a:r>
            <a:endParaRPr lang="en-US" dirty="0"/>
          </a:p>
          <a:p>
            <a:r>
              <a:rPr lang="sk-SK" b="1" dirty="0"/>
              <a:t>Rozhovor Viktória Petrášová:</a:t>
            </a:r>
            <a:endParaRPr lang="en-US" dirty="0"/>
          </a:p>
          <a:p>
            <a:r>
              <a:rPr lang="sk-SK" b="1" dirty="0"/>
              <a:t>1. Ako sa vám zmenil vzťah k prírode a zvieratám po dvoch sériách nakrúcania na Ranči?</a:t>
            </a:r>
            <a:endParaRPr lang="en-US" dirty="0"/>
          </a:p>
          <a:p>
            <a:r>
              <a:rPr lang="sk-SK" dirty="0"/>
              <a:t>Musím povedať, že nijako. Môj vzťah k zvieratám je rovnako silný a krásny ako predtým. Celý život ma to k nim ťahá a vždy som sa „motala“ okolo nich. Druhá vec je, že som neskutočne vďačná, že som im mohla byť tak blízko aj vďaka práci.</a:t>
            </a:r>
            <a:endParaRPr lang="en-US" dirty="0"/>
          </a:p>
          <a:p>
            <a:r>
              <a:rPr lang="sk-SK" b="1" dirty="0"/>
              <a:t>2. Nakrúcať len v exteriéroch je určite výzva. Spomeniete si na najnáročnejší deň?</a:t>
            </a:r>
            <a:endParaRPr lang="en-US" dirty="0"/>
          </a:p>
          <a:p>
            <a:r>
              <a:rPr lang="sk-SK" dirty="0"/>
              <a:t>Najnáročnejšie pre mňa bolo točiť zimný obraz v lete. Museli sme ho opravovať, takže sme mali na sebe hrubé bundy, šály a čiapky – a vonku bolo horúco. Ak niečo nezvládam, tak je to práve teplo. A toto bolo teplo na druhú. 😅</a:t>
            </a:r>
            <a:endParaRPr lang="en-US" dirty="0"/>
          </a:p>
          <a:p>
            <a:r>
              <a:rPr lang="sk-SK" b="1" dirty="0"/>
              <a:t>3. Vaša postava sa vyvíja. Kam sa podľa vás posunula od prvej série?</a:t>
            </a:r>
            <a:endParaRPr lang="en-US" dirty="0"/>
          </a:p>
          <a:p>
            <a:r>
              <a:rPr lang="sk-SK" dirty="0"/>
              <a:t>Moja postava určite dozrela. Je to prerod dievčaťa na ženu.</a:t>
            </a:r>
            <a:endParaRPr lang="en-US" dirty="0"/>
          </a:p>
          <a:p>
            <a:endParaRPr lang="en-US" dirty="0"/>
          </a:p>
          <a:p>
            <a:pPr marL="0" indent="0">
              <a:buNone/>
            </a:pPr>
            <a:endParaRPr lang="sk-SK" dirty="0"/>
          </a:p>
        </p:txBody>
      </p:sp>
    </p:spTree>
    <p:extLst>
      <p:ext uri="{BB962C8B-B14F-4D97-AF65-F5344CB8AC3E}">
        <p14:creationId xmlns:p14="http://schemas.microsoft.com/office/powerpoint/2010/main" val="1161199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29910-0E87-25E4-9C71-E3A41A82B0FE}"/>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1756CAB0-B193-C411-78DB-B83BB41C2A2D}"/>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9DA57B17-273E-03EB-69A9-71A10AAEA4C8}"/>
              </a:ext>
            </a:extLst>
          </p:cNvPr>
          <p:cNvSpPr>
            <a:spLocks noGrp="1"/>
          </p:cNvSpPr>
          <p:nvPr>
            <p:ph idx="1"/>
          </p:nvPr>
        </p:nvSpPr>
        <p:spPr/>
        <p:txBody>
          <a:bodyPr>
            <a:normAutofit fontScale="92500" lnSpcReduction="20000"/>
          </a:bodyPr>
          <a:lstStyle/>
          <a:p>
            <a:r>
              <a:rPr lang="sk-SK" b="1" dirty="0"/>
              <a:t>Róbert Sipos – postava Robo </a:t>
            </a:r>
            <a:endParaRPr lang="en-US" dirty="0"/>
          </a:p>
          <a:p>
            <a:r>
              <a:rPr lang="sk-SK" b="1" dirty="0"/>
              <a:t>Postava: </a:t>
            </a:r>
            <a:r>
              <a:rPr lang="sk-SK" dirty="0"/>
              <a:t>Robo naďalej bojuje so svojimi démonmi. Popritom však drží ochrannú ruku nad svojím bratom, babkou Marou a celým rančom.</a:t>
            </a:r>
            <a:endParaRPr lang="en-US" dirty="0"/>
          </a:p>
          <a:p>
            <a:r>
              <a:rPr lang="sk-SK" b="1" dirty="0"/>
              <a:t>Rozhovor Róbert Sipos:</a:t>
            </a:r>
            <a:endParaRPr lang="en-US" dirty="0"/>
          </a:p>
          <a:p>
            <a:r>
              <a:rPr lang="sk-SK" b="1" dirty="0"/>
              <a:t>Vaša postava sa vyvíja. Kam sa podľa vás posunula od prvej série? Ako sa vám hrá jej aktuálna verzia?</a:t>
            </a:r>
            <a:endParaRPr lang="en-US" dirty="0"/>
          </a:p>
          <a:p>
            <a:r>
              <a:rPr lang="sk-SK" dirty="0"/>
              <a:t>Robo sa od prvej série psychicky posunul. Podstupuje liečbu, pracuje na sebe, takže som si uvedomil, že by sa to malo odzrkadliť aj v mojej interpretácii. Nechcel som však, aby to pôsobilo, že hrám úplne inú postavu. Snažil som sa balansovať svoj prejav tak, aby za ním zostali stopy, podľa ktorých možno identifikovať novú, ale zároveň aj starú Robovu osobnosť.</a:t>
            </a:r>
            <a:endParaRPr lang="en-US" dirty="0"/>
          </a:p>
          <a:p>
            <a:pPr marL="0" indent="0">
              <a:buNone/>
            </a:pPr>
            <a:endParaRPr lang="sk-SK" dirty="0"/>
          </a:p>
        </p:txBody>
      </p:sp>
    </p:spTree>
    <p:extLst>
      <p:ext uri="{BB962C8B-B14F-4D97-AF65-F5344CB8AC3E}">
        <p14:creationId xmlns:p14="http://schemas.microsoft.com/office/powerpoint/2010/main" val="2742452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D91E9-BC2A-B8E7-DF2F-3BFAA4B19912}"/>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F165C665-7FA1-8A4A-BC91-4E5D2A6C323D}"/>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3B7833F5-5D35-685F-3175-44204E2162E2}"/>
              </a:ext>
            </a:extLst>
          </p:cNvPr>
          <p:cNvSpPr>
            <a:spLocks noGrp="1"/>
          </p:cNvSpPr>
          <p:nvPr>
            <p:ph idx="1"/>
          </p:nvPr>
        </p:nvSpPr>
        <p:spPr/>
        <p:txBody>
          <a:bodyPr>
            <a:normAutofit fontScale="55000" lnSpcReduction="20000"/>
          </a:bodyPr>
          <a:lstStyle/>
          <a:p>
            <a:r>
              <a:rPr lang="sk-SK" sz="3300" b="1" dirty="0"/>
              <a:t>Jakub </a:t>
            </a:r>
            <a:r>
              <a:rPr lang="sk-SK" sz="3300" b="1" dirty="0" err="1"/>
              <a:t>Kuka</a:t>
            </a:r>
            <a:r>
              <a:rPr lang="sk-SK" sz="3300" b="1" dirty="0"/>
              <a:t> – postava Rišo </a:t>
            </a:r>
            <a:endParaRPr lang="en-US" sz="3300" dirty="0"/>
          </a:p>
          <a:p>
            <a:r>
              <a:rPr lang="sk-SK" b="1" dirty="0"/>
              <a:t>Postava: </a:t>
            </a:r>
            <a:r>
              <a:rPr lang="sk-SK" dirty="0"/>
              <a:t>Rišo sa stále častejšie z Bratislavy vracia na ranč a uteká od Silvie (Emily Bédi Drobňáková). Bojuje s výčitkami, no aj so staronovými výzvami. Po rokoch stretáva spolužiačku Lauru (Kristína </a:t>
            </a:r>
            <a:r>
              <a:rPr lang="sk-SK" dirty="0" err="1"/>
              <a:t>Spáčová</a:t>
            </a:r>
            <a:r>
              <a:rPr lang="sk-SK" dirty="0"/>
              <a:t>), ktorá môže ovplyvniť jeho budúcnosť so Silviou.</a:t>
            </a:r>
            <a:endParaRPr lang="en-US" dirty="0"/>
          </a:p>
          <a:p>
            <a:r>
              <a:rPr lang="sk-SK" sz="3300" b="1" dirty="0"/>
              <a:t>Rozhovor Jakub </a:t>
            </a:r>
            <a:r>
              <a:rPr lang="sk-SK" sz="3300" b="1" dirty="0" err="1"/>
              <a:t>Kuka</a:t>
            </a:r>
            <a:r>
              <a:rPr lang="sk-SK" sz="3300" b="1" dirty="0"/>
              <a:t>:</a:t>
            </a:r>
            <a:endParaRPr lang="en-US" sz="3300" dirty="0"/>
          </a:p>
          <a:p>
            <a:r>
              <a:rPr lang="sk-SK" b="1" dirty="0"/>
              <a:t>1. Ako sa vám zmenil vzťah k prírode a zvieratám po dvoch sériách nakrúcania na Ranči?</a:t>
            </a:r>
            <a:endParaRPr lang="en-US" dirty="0"/>
          </a:p>
          <a:p>
            <a:r>
              <a:rPr lang="sk-SK" dirty="0"/>
              <a:t>Nijako mimoriadne – príroda a zvieratá sú od detstva súčasťou môjho života. Vyštudoval som lesnícku školu, do dvadsiatich rokov som bol neustále spätý s prírodou a choval som zvieratá – nielen domáce, ale aj voľne žijúce. Poznám ich správanie a sociálne vzťahy. Môj vzťah k prírode a zvieratám je stále rovnako silný a magický.</a:t>
            </a:r>
            <a:endParaRPr lang="en-US" dirty="0"/>
          </a:p>
          <a:p>
            <a:r>
              <a:rPr lang="sk-SK" b="1" dirty="0"/>
              <a:t>2. Nakrúcať len v exteriéroch je určite výzva. Spomeniete si na najnáročnejší deň?</a:t>
            </a:r>
            <a:endParaRPr lang="en-US" dirty="0"/>
          </a:p>
          <a:p>
            <a:r>
              <a:rPr lang="sk-SK" dirty="0"/>
              <a:t>Samozrejme, je to iné. Človek zažije situácie, ktoré v ateliéri nevzniknú. Osobne preferujem exteriéry. Najnáročnejšie boli augustové horúčavy – keď sme potrebovali dotočiť obraz z jari a na sebe sme mali dve – tri vrstvy oblečenia, pričom vonku bolo 35 – 40 stupňov.</a:t>
            </a:r>
            <a:endParaRPr lang="en-US" dirty="0"/>
          </a:p>
          <a:p>
            <a:r>
              <a:rPr lang="sk-SK" b="1" dirty="0"/>
              <a:t>3. Vaša postava sa vyvíja. Kam sa posunula od prvej série?</a:t>
            </a:r>
            <a:endParaRPr lang="en-US" dirty="0"/>
          </a:p>
          <a:p>
            <a:r>
              <a:rPr lang="sk-SK" dirty="0"/>
              <a:t>Rišo sa v druhej sérii vracia zmenený, „ošľahaný“ životom, s novými skúsenosťami. Čakajú ho mimoriadne ťažké skúšky, ale aj výzvy. Myslím si, že zmäkol – v dobrom slova zmysle. Nechcem prezrádzať dej, ale s kreatívnou producentkou a scenáristkou Danicou Hričovou sme sa perfektne zhodli, že je čo hrať.</a:t>
            </a:r>
            <a:endParaRPr lang="en-US" dirty="0"/>
          </a:p>
          <a:p>
            <a:pPr marL="0" indent="0">
              <a:buNone/>
            </a:pPr>
            <a:endParaRPr lang="en-US" dirty="0"/>
          </a:p>
          <a:p>
            <a:pPr marL="0" indent="0">
              <a:buNone/>
            </a:pPr>
            <a:endParaRPr lang="sk-SK" dirty="0"/>
          </a:p>
        </p:txBody>
      </p:sp>
    </p:spTree>
    <p:extLst>
      <p:ext uri="{BB962C8B-B14F-4D97-AF65-F5344CB8AC3E}">
        <p14:creationId xmlns:p14="http://schemas.microsoft.com/office/powerpoint/2010/main" val="2134400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D8FD3-94B4-9EF6-3B18-DCEB7D7926C1}"/>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0D77B7AC-DAB8-0CCC-6A22-CBE15AA4661D}"/>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993A5F2F-FF11-239B-E07B-8927C9B762F2}"/>
              </a:ext>
            </a:extLst>
          </p:cNvPr>
          <p:cNvSpPr>
            <a:spLocks noGrp="1"/>
          </p:cNvSpPr>
          <p:nvPr>
            <p:ph idx="1"/>
          </p:nvPr>
        </p:nvSpPr>
        <p:spPr/>
        <p:txBody>
          <a:bodyPr>
            <a:normAutofit fontScale="55000" lnSpcReduction="20000"/>
          </a:bodyPr>
          <a:lstStyle/>
          <a:p>
            <a:r>
              <a:rPr lang="sk-SK" sz="3300" b="1" dirty="0"/>
              <a:t>Emily Bédi Drobňáková – postava Silvia</a:t>
            </a:r>
            <a:endParaRPr lang="en-US" sz="3300" dirty="0"/>
          </a:p>
          <a:p>
            <a:r>
              <a:rPr lang="sk-SK" b="1" dirty="0"/>
              <a:t>Postava:  </a:t>
            </a:r>
            <a:r>
              <a:rPr lang="sk-SK" dirty="0"/>
              <a:t>Silvia je na tom fyzicky stále lepšie a má si brať svoju lásku, Riša. Do ich vzťahu sa však vkradnú pochybnosti.</a:t>
            </a:r>
            <a:endParaRPr lang="en-US" dirty="0"/>
          </a:p>
          <a:p>
            <a:r>
              <a:rPr lang="sk-SK" sz="3300" b="1" dirty="0"/>
              <a:t>Rozhovor Emily Bédi Drobňáková:</a:t>
            </a:r>
            <a:endParaRPr lang="en-US" sz="3300" dirty="0"/>
          </a:p>
          <a:p>
            <a:r>
              <a:rPr lang="sk-SK" b="1" dirty="0"/>
              <a:t>1. Ako sa vám zmenil vzťah k prírode a zvieratám po dvoch sériách nakrúcania na Ranči?</a:t>
            </a:r>
            <a:endParaRPr lang="en-US" dirty="0"/>
          </a:p>
          <a:p>
            <a:r>
              <a:rPr lang="sk-SK" dirty="0"/>
              <a:t>Poviem, že naozaj veľmi – najmä aj v osobnom živote. Od začiatku nakrúcania nám do rodiny pribudli dvaja </a:t>
            </a:r>
            <a:r>
              <a:rPr lang="sk-SK" dirty="0" err="1"/>
              <a:t>psíkovia</a:t>
            </a:r>
            <a:r>
              <a:rPr lang="sk-SK" dirty="0"/>
              <a:t>. Tým pádom viac chodíme do prírody, kde s manželom filtrujeme, ventilujeme a čerpáme silu. Príroda je pre mňa skutočný zázrak a miesto, kam sa utiekam, keď už nevládzem.</a:t>
            </a:r>
            <a:endParaRPr lang="en-US" dirty="0"/>
          </a:p>
          <a:p>
            <a:r>
              <a:rPr lang="sk-SK" b="1" dirty="0"/>
              <a:t>2. Nakrúcať len v exteriéroch je určite výzva. Spomeniete si na najnáročnejší alebo najvtipnejší deň?</a:t>
            </a:r>
            <a:endParaRPr lang="en-US" dirty="0"/>
          </a:p>
          <a:p>
            <a:r>
              <a:rPr lang="sk-SK" dirty="0"/>
              <a:t>Momentálne si vybavím najmä to, ako veľmi spálená som sa vedela vrátiť z </a:t>
            </a:r>
            <a:r>
              <a:rPr lang="sk-SK" dirty="0" err="1"/>
              <a:t>natáčacieho</a:t>
            </a:r>
            <a:r>
              <a:rPr lang="sk-SK" dirty="0"/>
              <a:t> dňa, keď sme v júni točili v skutočných horúčavách. (smiech) A to spálenie podľa kostýmu pobavilo nielen mňa, ale aj väčšinu ľudí v mojom okolí.</a:t>
            </a:r>
            <a:endParaRPr lang="en-US" dirty="0"/>
          </a:p>
          <a:p>
            <a:r>
              <a:rPr lang="sk-SK" b="1" dirty="0"/>
              <a:t>3. Vaša postava sa vyvíja. Kam sa podľa vás posunula od prvej série?</a:t>
            </a:r>
            <a:endParaRPr lang="en-US" dirty="0"/>
          </a:p>
          <a:p>
            <a:r>
              <a:rPr lang="sk-SK" dirty="0"/>
              <a:t>Silvia určite našla viac vnútornej sily a jej presvedčenia sú pevnejšie. Avšak sklamania, ktoré zažila predtým, než spoznala Riša, boli dosť traumatizujúce. Napriek tomu mu uverila a oddala sa tomu pocitu. Ako to dopadne, uvidia diváci v druhej sérii. Myslím si, že každý herec do istej miery zasahuje do vývoja svojej postavy. Linka a štruktúra sú dané, ale spôsob, akým sa postava </a:t>
            </a:r>
            <a:r>
              <a:rPr lang="sk-SK" dirty="0" err="1"/>
              <a:t>vysporadúva</a:t>
            </a:r>
            <a:r>
              <a:rPr lang="sk-SK" dirty="0"/>
              <a:t> so situáciami, vždy vychádza z otvoreného dialógu medzi hercom a režisérom.</a:t>
            </a:r>
            <a:endParaRPr lang="en-US" dirty="0"/>
          </a:p>
          <a:p>
            <a:pPr marL="0" indent="0">
              <a:buNone/>
            </a:pPr>
            <a:endParaRPr lang="sk-SK" dirty="0"/>
          </a:p>
        </p:txBody>
      </p:sp>
    </p:spTree>
    <p:extLst>
      <p:ext uri="{BB962C8B-B14F-4D97-AF65-F5344CB8AC3E}">
        <p14:creationId xmlns:p14="http://schemas.microsoft.com/office/powerpoint/2010/main" val="3758198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E2DBA-5006-B504-CC77-CBE3C10C1FC3}"/>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2B492AC1-7E08-423B-7F84-7186F3568E45}"/>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D7CB842C-8560-AB1E-5B82-8F5BFDDADCB8}"/>
              </a:ext>
            </a:extLst>
          </p:cNvPr>
          <p:cNvSpPr>
            <a:spLocks noGrp="1"/>
          </p:cNvSpPr>
          <p:nvPr>
            <p:ph idx="1"/>
          </p:nvPr>
        </p:nvSpPr>
        <p:spPr/>
        <p:txBody>
          <a:bodyPr>
            <a:normAutofit fontScale="62500" lnSpcReduction="20000"/>
          </a:bodyPr>
          <a:lstStyle/>
          <a:p>
            <a:r>
              <a:rPr lang="sk-SK" b="1" dirty="0"/>
              <a:t>Ladislav Bédi – postava Samo</a:t>
            </a:r>
            <a:endParaRPr lang="en-US" dirty="0"/>
          </a:p>
          <a:p>
            <a:r>
              <a:rPr lang="sk-SK" b="1" dirty="0"/>
              <a:t>Postava: </a:t>
            </a:r>
            <a:r>
              <a:rPr lang="sk-SK" dirty="0"/>
              <a:t>Samo sa ešte stále nerozhodol, či je na strane dobra alebo zla. Potrebuje nájsť nový zmysel života, kvôli ktorému by dokázal odolávať svojej temnote.</a:t>
            </a:r>
            <a:endParaRPr lang="en-US" dirty="0"/>
          </a:p>
          <a:p>
            <a:r>
              <a:rPr lang="sk-SK" b="1" dirty="0"/>
              <a:t>Rozhovor Ladislav Bédi:</a:t>
            </a:r>
            <a:endParaRPr lang="en-US" dirty="0"/>
          </a:p>
          <a:p>
            <a:r>
              <a:rPr lang="sk-SK" b="1" dirty="0"/>
              <a:t>1. Ako sa vám zmenil vzťah k prírode a zvieratám po dvoch sériách nakrúcania na Ranči?</a:t>
            </a:r>
            <a:endParaRPr lang="en-US" dirty="0"/>
          </a:p>
          <a:p>
            <a:r>
              <a:rPr lang="sk-SK" dirty="0"/>
              <a:t>Oveľa viac som si začal všímať a vážiť prírodu a zvieratá. Je to nesmierne cenné a zároveň zraniteľné, preto by sme mali svoju energiu a financie viac sústrediť na ochranu a rozvoj.</a:t>
            </a:r>
            <a:endParaRPr lang="en-US" dirty="0"/>
          </a:p>
          <a:p>
            <a:r>
              <a:rPr lang="sk-SK" b="1" dirty="0"/>
              <a:t>2. Nakrúcať len v exteriéroch je určite výzva. Zažili ste niečo, čo by ste v štúdiu nikdy nezažili? Spomeniete si na najnáročnejší alebo najvtipnejší deň z nakrúcania oboch sérií?</a:t>
            </a:r>
            <a:endParaRPr lang="en-US" dirty="0"/>
          </a:p>
          <a:p>
            <a:r>
              <a:rPr lang="sk-SK" dirty="0"/>
              <a:t>Najradšej mám situácie, ktoré sú akčné, emočne a fyzicky vypäté. Tých bude v druhej sérii podstatne viac ako v prvej.</a:t>
            </a:r>
            <a:endParaRPr lang="en-US" dirty="0"/>
          </a:p>
          <a:p>
            <a:r>
              <a:rPr lang="sk-SK" b="1" dirty="0"/>
              <a:t>3. Vaša postava sa vyvíja. Kam sa podľa vás posunula od prvej série? Ako sa vám hrá jej aktuálna verzia? Zasiahli ste aj vy nejakým spôsobom do vývoja svojej postavy?</a:t>
            </a:r>
            <a:endParaRPr lang="en-US" dirty="0"/>
          </a:p>
          <a:p>
            <a:r>
              <a:rPr lang="sk-SK" dirty="0"/>
              <a:t>Od prvej série sa toho veľa zmení. Mám rád nové herecké výzvy, v ktorých môžem viac odokryť z duše postavy a zároveň sa viac natrápiť pri tvorení charakteru ako herec. Samo ma v druhej sérii potrápil, ale snažil som sa ho podržať najviac, ako som len vedel.</a:t>
            </a:r>
            <a:endParaRPr lang="en-US" dirty="0"/>
          </a:p>
          <a:p>
            <a:pPr marL="0" indent="0">
              <a:buNone/>
            </a:pPr>
            <a:endParaRPr lang="sk-SK" dirty="0"/>
          </a:p>
        </p:txBody>
      </p:sp>
    </p:spTree>
    <p:extLst>
      <p:ext uri="{BB962C8B-B14F-4D97-AF65-F5344CB8AC3E}">
        <p14:creationId xmlns:p14="http://schemas.microsoft.com/office/powerpoint/2010/main" val="488397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E9B1F-D009-469B-8295-56EC4F63EE1C}"/>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11503A5C-E25F-23EA-85F7-0D8E3738F0CC}"/>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495E2985-4F24-9A44-C07A-CE5E624F4BB8}"/>
              </a:ext>
            </a:extLst>
          </p:cNvPr>
          <p:cNvSpPr>
            <a:spLocks noGrp="1"/>
          </p:cNvSpPr>
          <p:nvPr>
            <p:ph idx="1"/>
          </p:nvPr>
        </p:nvSpPr>
        <p:spPr/>
        <p:txBody>
          <a:bodyPr>
            <a:normAutofit fontScale="62500" lnSpcReduction="20000"/>
          </a:bodyPr>
          <a:lstStyle/>
          <a:p>
            <a:r>
              <a:rPr lang="sk-SK" b="1" dirty="0"/>
              <a:t>Attila </a:t>
            </a:r>
            <a:r>
              <a:rPr lang="sk-SK" b="1" dirty="0" err="1"/>
              <a:t>Matušek</a:t>
            </a:r>
            <a:r>
              <a:rPr lang="sk-SK" b="1" dirty="0"/>
              <a:t> – postava Andy</a:t>
            </a:r>
            <a:endParaRPr lang="en-US" dirty="0"/>
          </a:p>
          <a:p>
            <a:r>
              <a:rPr lang="sk-SK" b="1" dirty="0"/>
              <a:t>Postava: </a:t>
            </a:r>
            <a:r>
              <a:rPr lang="sk-SK" dirty="0"/>
              <a:t>Andy prichádza z Texasu s novým koňom a skvelým biznis plánom, do ktorého chce zapojiť Terezu (Marta </a:t>
            </a:r>
            <a:r>
              <a:rPr lang="sk-SK" dirty="0" err="1"/>
              <a:t>Kondrla</a:t>
            </a:r>
            <a:r>
              <a:rPr lang="sk-SK" dirty="0"/>
              <a:t>). Stále nestratil nádej, že by medzi nimi mohlo niečo vzplanúť.</a:t>
            </a:r>
            <a:endParaRPr lang="en-US" dirty="0"/>
          </a:p>
          <a:p>
            <a:r>
              <a:rPr lang="sk-SK" b="1" dirty="0"/>
              <a:t>Rozhovor Attila </a:t>
            </a:r>
            <a:r>
              <a:rPr lang="sk-SK" b="1" dirty="0" err="1"/>
              <a:t>Matušek</a:t>
            </a:r>
            <a:r>
              <a:rPr lang="sk-SK" b="1" dirty="0"/>
              <a:t>:</a:t>
            </a:r>
            <a:endParaRPr lang="en-US" dirty="0"/>
          </a:p>
          <a:p>
            <a:r>
              <a:rPr lang="sk-SK" b="1" dirty="0"/>
              <a:t>1. Ako sa vám zmenil vzťah k prírode a zvieratám po dvoch sériách nakrúcania na Ranči?</a:t>
            </a:r>
            <a:endParaRPr lang="en-US" dirty="0"/>
          </a:p>
          <a:p>
            <a:r>
              <a:rPr lang="sk-SK" dirty="0"/>
              <a:t>Od začiatku nakrúcania som oveľa trpezlivejší so svojím vlastným psom. </a:t>
            </a:r>
            <a:r>
              <a:rPr lang="sk-SK" dirty="0">
                <a:sym typeface="Segoe UI Emoji" panose="020B0502040204020203" pitchFamily="34" charset="0"/>
              </a:rPr>
              <a:t>😊</a:t>
            </a:r>
            <a:r>
              <a:rPr lang="sk-SK" dirty="0"/>
              <a:t> Niekedy aj dobre vycvičený kôň, zvyknutý na filmový ruch, dokáže vyjsť z rytmu kvôli maličkosti. Odvtedy neočakávam, že sa úplne odizoluje od okolia – obzvlášť, keď je nablízku mačka.</a:t>
            </a:r>
            <a:endParaRPr lang="en-US" dirty="0"/>
          </a:p>
          <a:p>
            <a:r>
              <a:rPr lang="sk-SK" b="1" dirty="0"/>
              <a:t>2. Nakrúcať len v exteriéroch je určite výzva. Zažili ste niečo, čo by ste v štúdiu nikdy nezažili?</a:t>
            </a:r>
            <a:endParaRPr lang="en-US" dirty="0"/>
          </a:p>
          <a:p>
            <a:r>
              <a:rPr lang="sk-SK" dirty="0"/>
              <a:t>Pamätám si, keď sme nakrúcali detailné zábery letných scén uprostred zimy. Pred každou klapkou sme cmúľali kocku ľadu, aby nebolo vidieť náš dych. Nebolo to najpríjemnejšie – najmä pri mínus piatich stupňoch.</a:t>
            </a:r>
            <a:endParaRPr lang="en-US" dirty="0"/>
          </a:p>
          <a:p>
            <a:r>
              <a:rPr lang="sk-SK" b="1" dirty="0"/>
              <a:t>3. Vaša postava sa vyvíja. Kam sa podľa vás posunula od prvej série?</a:t>
            </a:r>
            <a:endParaRPr lang="en-US" dirty="0"/>
          </a:p>
          <a:p>
            <a:r>
              <a:rPr lang="sk-SK" dirty="0"/>
              <a:t>Andy sa v porovnaní s prvou sériou krásne otvoril. Danica Hričová si všimla, že funguje humor tejto postavy, a tak sme začali jeho úlohu rozširovať.</a:t>
            </a:r>
            <a:endParaRPr lang="en-US" dirty="0"/>
          </a:p>
          <a:p>
            <a:pPr marL="0" indent="0">
              <a:buNone/>
            </a:pPr>
            <a:endParaRPr lang="sk-SK" dirty="0"/>
          </a:p>
        </p:txBody>
      </p:sp>
    </p:spTree>
    <p:extLst>
      <p:ext uri="{BB962C8B-B14F-4D97-AF65-F5344CB8AC3E}">
        <p14:creationId xmlns:p14="http://schemas.microsoft.com/office/powerpoint/2010/main" val="3381190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B1CC2-58AF-0F98-E635-BE75718ED573}"/>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D6CE2A08-DC43-C5AB-A716-8B84E81076F7}"/>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4E94112D-BB17-5322-EAA5-EB11C800F727}"/>
              </a:ext>
            </a:extLst>
          </p:cNvPr>
          <p:cNvSpPr>
            <a:spLocks noGrp="1"/>
          </p:cNvSpPr>
          <p:nvPr>
            <p:ph idx="1"/>
          </p:nvPr>
        </p:nvSpPr>
        <p:spPr/>
        <p:txBody>
          <a:bodyPr>
            <a:normAutofit fontScale="70000" lnSpcReduction="20000"/>
          </a:bodyPr>
          <a:lstStyle/>
          <a:p>
            <a:r>
              <a:rPr lang="sk-SK" b="1" dirty="0"/>
              <a:t>Kam sa </a:t>
            </a:r>
            <a:r>
              <a:rPr lang="sk-SK" b="1"/>
              <a:t>posunuli ďalšie postavy </a:t>
            </a:r>
            <a:r>
              <a:rPr lang="sk-SK" b="1" dirty="0"/>
              <a:t>z 1. série: </a:t>
            </a:r>
            <a:endParaRPr lang="en-US" dirty="0"/>
          </a:p>
          <a:p>
            <a:r>
              <a:rPr lang="sk-SK" b="1" dirty="0"/>
              <a:t>Eva Matejková – postava Zita </a:t>
            </a:r>
            <a:endParaRPr lang="en-US" dirty="0"/>
          </a:p>
          <a:p>
            <a:r>
              <a:rPr lang="sk-SK" dirty="0"/>
              <a:t>Hlava rodiny </a:t>
            </a:r>
            <a:r>
              <a:rPr lang="sk-SK" dirty="0" err="1"/>
              <a:t>Zimanovcov</a:t>
            </a:r>
            <a:r>
              <a:rPr lang="sk-SK" dirty="0"/>
              <a:t> konečne odložila všetky staré krivdy a venuje sa už len ranču a svojej rodine. Práve tá jej robí stále hlbšie vrásky na tvári. Napriek tomu Zita urobí možné i nemožné, aby jej potomkovia mali šancu na šťastnú budúcnosť</a:t>
            </a:r>
            <a:r>
              <a:rPr lang="sk-SK" b="1" dirty="0"/>
              <a:t>.</a:t>
            </a:r>
            <a:endParaRPr lang="en-US" dirty="0"/>
          </a:p>
          <a:p>
            <a:r>
              <a:rPr lang="sk-SK" b="1" dirty="0"/>
              <a:t>Helena </a:t>
            </a:r>
            <a:r>
              <a:rPr lang="sk-SK" b="1" dirty="0" err="1"/>
              <a:t>Geregová</a:t>
            </a:r>
            <a:r>
              <a:rPr lang="sk-SK" b="1" dirty="0"/>
              <a:t> – postava Kamila </a:t>
            </a:r>
            <a:endParaRPr lang="en-US" dirty="0"/>
          </a:p>
          <a:p>
            <a:r>
              <a:rPr lang="sk-SK" dirty="0"/>
              <a:t>Kamila stojí pri svojom manželovi Milošovi (Miroslav </a:t>
            </a:r>
            <a:r>
              <a:rPr lang="sk-SK" dirty="0" err="1"/>
              <a:t>Noga</a:t>
            </a:r>
            <a:r>
              <a:rPr lang="sk-SK" dirty="0"/>
              <a:t>) aj napriek všetkému, čo sa medzi nimi v minulosti udialo. No aj jej trpezlivosť a oddanosť majú svoje medze.</a:t>
            </a:r>
            <a:endParaRPr lang="en-US" dirty="0"/>
          </a:p>
          <a:p>
            <a:r>
              <a:rPr lang="sk-SK" b="1" dirty="0"/>
              <a:t>Hana Gregorová – postava Mara</a:t>
            </a:r>
            <a:endParaRPr lang="en-US" dirty="0"/>
          </a:p>
          <a:p>
            <a:r>
              <a:rPr lang="sk-SK" dirty="0"/>
              <a:t>Mara už možno nie je Zitinou (Eva Matejková) priateľkou, stále sa však drží v jej blízkosti. Minulosť jej však nedá pokoja. Jej staré hriechy sa znova pripomínajú a žiadajú po spravodlivosti.</a:t>
            </a:r>
            <a:endParaRPr lang="en-US" dirty="0"/>
          </a:p>
          <a:p>
            <a:r>
              <a:rPr lang="sk-SK" b="1" dirty="0"/>
              <a:t>Veronika Meszárošová – postava Veronika </a:t>
            </a:r>
            <a:endParaRPr lang="en-US" dirty="0"/>
          </a:p>
          <a:p>
            <a:r>
              <a:rPr lang="sk-SK" dirty="0"/>
              <a:t>Veronika ostala žiť v meste. Pracovná príležitosť ju privedie späť na ranč, kde prežila so Samom (Ladislav Bédi) vášnivú lásku. Vyzerá to tak, že si ešte budú mať čo povedať.</a:t>
            </a:r>
            <a:endParaRPr lang="en-US" dirty="0"/>
          </a:p>
          <a:p>
            <a:pPr marL="0" indent="0">
              <a:buNone/>
            </a:pPr>
            <a:endParaRPr lang="sk-SK" dirty="0"/>
          </a:p>
        </p:txBody>
      </p:sp>
    </p:spTree>
    <p:extLst>
      <p:ext uri="{BB962C8B-B14F-4D97-AF65-F5344CB8AC3E}">
        <p14:creationId xmlns:p14="http://schemas.microsoft.com/office/powerpoint/2010/main" val="426759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9A24B-7ED7-F14C-8A7A-30B058633DA8}"/>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6844DE96-8757-723D-3CFD-E32BB8CA9196}"/>
              </a:ext>
            </a:extLst>
          </p:cNvPr>
          <p:cNvSpPr>
            <a:spLocks noGrp="1"/>
          </p:cNvSpPr>
          <p:nvPr>
            <p:ph type="title"/>
          </p:nvPr>
        </p:nvSpPr>
        <p:spPr/>
        <p:txBody>
          <a:bodyPr/>
          <a:lstStyle/>
          <a:p>
            <a:r>
              <a:rPr lang="sk-SK" dirty="0"/>
              <a:t>RANČ – NOVÉ ČASTI - NOVÉ POSTAVY</a:t>
            </a:r>
          </a:p>
        </p:txBody>
      </p:sp>
      <p:sp>
        <p:nvSpPr>
          <p:cNvPr id="2" name="Zástupný objekt pre obsah 1">
            <a:extLst>
              <a:ext uri="{FF2B5EF4-FFF2-40B4-BE49-F238E27FC236}">
                <a16:creationId xmlns:a16="http://schemas.microsoft.com/office/drawing/2014/main" id="{CF2E3D6C-40D5-4DE8-CBFF-8EBDC9DC50C3}"/>
              </a:ext>
            </a:extLst>
          </p:cNvPr>
          <p:cNvSpPr>
            <a:spLocks noGrp="1"/>
          </p:cNvSpPr>
          <p:nvPr>
            <p:ph idx="1"/>
          </p:nvPr>
        </p:nvSpPr>
        <p:spPr/>
        <p:txBody>
          <a:bodyPr>
            <a:normAutofit fontScale="55000" lnSpcReduction="20000"/>
          </a:bodyPr>
          <a:lstStyle/>
          <a:p>
            <a:r>
              <a:rPr lang="sk-SK" sz="3300" b="1" dirty="0"/>
              <a:t>Zuzana Kanócz – Sára Blahová</a:t>
            </a:r>
            <a:endParaRPr lang="en-US" sz="3300" dirty="0"/>
          </a:p>
          <a:p>
            <a:r>
              <a:rPr lang="sk-SK" b="1" dirty="0"/>
              <a:t>Postava:</a:t>
            </a:r>
            <a:r>
              <a:rPr lang="sk-SK" dirty="0"/>
              <a:t> Pragmatická veterinárka, ktorá po rokoch v Texase prichádza s manželom na slovenský ranč rozšíriť chov koní, no jej racionálny svet naruší zvláštne spojenie s týmto miestom a s jeho minulosťou.</a:t>
            </a:r>
            <a:endParaRPr lang="en-US" dirty="0"/>
          </a:p>
          <a:p>
            <a:r>
              <a:rPr lang="sk-SK" sz="3300" b="1" dirty="0"/>
              <a:t>Rozhovor Zuzana Kanócz:</a:t>
            </a:r>
            <a:endParaRPr lang="en-US" sz="3300" dirty="0"/>
          </a:p>
          <a:p>
            <a:pPr lvl="0"/>
            <a:r>
              <a:rPr lang="sk-SK" b="1" dirty="0"/>
              <a:t>Rozšírili ste hereckú zostavu seriálu Ranč. Popíšte svoju postavu. Čo vás na nej oslovilo?</a:t>
            </a:r>
            <a:br>
              <a:rPr lang="sk-SK" dirty="0"/>
            </a:br>
            <a:r>
              <a:rPr lang="sk-SK" dirty="0"/>
              <a:t>Sára je žena, ktorá nachádza svoju zabudnutú silu. Je to nežná bojovníčka, ktorá sa pokúša riadiť rozumom, no pochopí, že srdce je častokrát lepším kompasom.</a:t>
            </a:r>
            <a:endParaRPr lang="en-US" dirty="0"/>
          </a:p>
          <a:p>
            <a:pPr lvl="0"/>
            <a:r>
              <a:rPr lang="sk-SK" b="1" dirty="0"/>
              <a:t>Máte za sebou už veľa </a:t>
            </a:r>
            <a:r>
              <a:rPr lang="sk-SK" b="1" dirty="0" err="1"/>
              <a:t>nakrúcacích</a:t>
            </a:r>
            <a:r>
              <a:rPr lang="sk-SK" b="1" dirty="0"/>
              <a:t> dní. Ako sa vám páči práca so štábom a hereckými kolegami?</a:t>
            </a:r>
            <a:br>
              <a:rPr lang="sk-SK" dirty="0"/>
            </a:br>
            <a:r>
              <a:rPr lang="sk-SK" dirty="0"/>
              <a:t>Áno, už sme skoro na konci 🙂, ale ešte stále je toho dosť. Už teraz však viem, že mi tento projekt a ľudia budú chýbať. Neviem, komu mám ďakovať, ale naozaj mám veľké šťastie na príjemných ľudí pri práci.</a:t>
            </a:r>
            <a:endParaRPr lang="en-US" dirty="0"/>
          </a:p>
          <a:p>
            <a:pPr lvl="0"/>
            <a:r>
              <a:rPr lang="sk-SK" b="1" dirty="0"/>
              <a:t>Nakrúcanie v exteriéroch je fyzicky aj organizačne náročné. Ako ste sa s tým vyrovnali?</a:t>
            </a:r>
            <a:br>
              <a:rPr lang="sk-SK" dirty="0"/>
            </a:br>
            <a:r>
              <a:rPr lang="sk-SK" dirty="0"/>
              <a:t>Rada točím v reálnych priestoroch, v exteriéri, aj kvôli tomu som sa na túto prácu tešila. Síce je to určite náročnejšie, hlavne čo sa týka počasia. Častokrát je nám zima alebo teplo, lebo kostýmy nekorešpondujú s aktuálnym počasím. Ale na to sme si už zvykli, je to súčasť našej práce. Čo ma najviac nebaví, je prezliekať sa z kostýmu do kostýmu niekoľkokrát denne. V Nemocnici to bol pre mňa čistý luxus – jeden lekársky kostým a hotovo :)), len sem-tam je Zuza v civile.</a:t>
            </a:r>
            <a:endParaRPr lang="en-US" dirty="0"/>
          </a:p>
          <a:p>
            <a:pPr lvl="0"/>
            <a:r>
              <a:rPr lang="sk-SK" b="1" dirty="0"/>
              <a:t>Mali ste skúsenosti s jazdením pred nakrúcaním, alebo ste sa to učili počas?</a:t>
            </a:r>
            <a:br>
              <a:rPr lang="sk-SK" dirty="0"/>
            </a:br>
            <a:r>
              <a:rPr lang="sk-SK" dirty="0"/>
              <a:t>Ranč nie je prvý projekt, v ktorom hrám jazdkyňu, takže už aj v minulosti som absolvovala prípravu, no nikdy som pri tom dlhšie nezotrvala, aby som sa naučila jazdiť poriadne. Aj teraz som mala menšiu prípravu pred začiatkom nakrúcania, ale počas neho si už veľmi neviem nájsť čas.</a:t>
            </a:r>
            <a:endParaRPr lang="en-US" dirty="0"/>
          </a:p>
          <a:p>
            <a:pPr marL="0" indent="0">
              <a:buNone/>
            </a:pPr>
            <a:endParaRPr lang="sk-SK" dirty="0"/>
          </a:p>
        </p:txBody>
      </p:sp>
    </p:spTree>
    <p:extLst>
      <p:ext uri="{BB962C8B-B14F-4D97-AF65-F5344CB8AC3E}">
        <p14:creationId xmlns:p14="http://schemas.microsoft.com/office/powerpoint/2010/main" val="1350324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3B05A-E60E-4749-7878-7A4089E27628}"/>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BC6FC817-9C2D-038E-08EB-7B5E12CF5380}"/>
              </a:ext>
            </a:extLst>
          </p:cNvPr>
          <p:cNvSpPr>
            <a:spLocks noGrp="1"/>
          </p:cNvSpPr>
          <p:nvPr>
            <p:ph type="title"/>
          </p:nvPr>
        </p:nvSpPr>
        <p:spPr/>
        <p:txBody>
          <a:bodyPr/>
          <a:lstStyle/>
          <a:p>
            <a:r>
              <a:rPr lang="sk-SK" dirty="0"/>
              <a:t>RANČ – NOVÉ ČASTI - NOVÉ POSTAVY</a:t>
            </a:r>
          </a:p>
        </p:txBody>
      </p:sp>
      <p:sp>
        <p:nvSpPr>
          <p:cNvPr id="2" name="Zástupný objekt pre obsah 1">
            <a:extLst>
              <a:ext uri="{FF2B5EF4-FFF2-40B4-BE49-F238E27FC236}">
                <a16:creationId xmlns:a16="http://schemas.microsoft.com/office/drawing/2014/main" id="{525E4886-707A-3535-88D5-72451CBFABE0}"/>
              </a:ext>
            </a:extLst>
          </p:cNvPr>
          <p:cNvSpPr>
            <a:spLocks noGrp="1"/>
          </p:cNvSpPr>
          <p:nvPr>
            <p:ph idx="1"/>
          </p:nvPr>
        </p:nvSpPr>
        <p:spPr/>
        <p:txBody>
          <a:bodyPr>
            <a:normAutofit fontScale="55000" lnSpcReduction="20000"/>
          </a:bodyPr>
          <a:lstStyle/>
          <a:p>
            <a:r>
              <a:rPr lang="sk-SK" sz="3300" b="1" dirty="0"/>
              <a:t>Karol Tóth – Braňo Blaho</a:t>
            </a:r>
            <a:endParaRPr lang="en-US" sz="3300" dirty="0"/>
          </a:p>
          <a:p>
            <a:r>
              <a:rPr lang="sk-SK" b="1" dirty="0"/>
              <a:t>Postava:</a:t>
            </a:r>
            <a:r>
              <a:rPr lang="sk-SK" dirty="0"/>
              <a:t> Sárin dominantný manžel, obchodník na hrane zákona, ktorý sa pokúša udržať moc nad svojím životom aj manželkou – no na Ranči postupne stráca kontrolu nad oboma.</a:t>
            </a:r>
            <a:endParaRPr lang="en-US" dirty="0"/>
          </a:p>
          <a:p>
            <a:r>
              <a:rPr lang="sk-SK" sz="3300" b="1" dirty="0"/>
              <a:t>Rozhovor Karol Tóth:</a:t>
            </a:r>
            <a:endParaRPr lang="en-US" sz="3300" dirty="0"/>
          </a:p>
          <a:p>
            <a:pPr lvl="0"/>
            <a:r>
              <a:rPr lang="sk-SK" b="1" dirty="0"/>
              <a:t>Popíšte svoju postavu. Čo vás na nej oslovilo?</a:t>
            </a:r>
            <a:br>
              <a:rPr lang="sk-SK" dirty="0"/>
            </a:br>
            <a:r>
              <a:rPr lang="sk-SK" dirty="0"/>
              <a:t>Braňo pravdepodobne nebude najobľúbenejšou postavou seriálu, ale stvárňuje sa super. Je egocentrický, manipulátor, mierne aj narcistický, ale aj celkom šikovná postavička podsvetia. V skratke: mám čo hrať!</a:t>
            </a:r>
            <a:endParaRPr lang="en-US" dirty="0"/>
          </a:p>
          <a:p>
            <a:pPr lvl="0"/>
            <a:r>
              <a:rPr lang="sk-SK" b="1" dirty="0"/>
              <a:t>Ako sa vám páči práca so štábom a kolegami?</a:t>
            </a:r>
            <a:br>
              <a:rPr lang="sk-SK" dirty="0"/>
            </a:br>
            <a:r>
              <a:rPr lang="sk-SK" dirty="0"/>
              <a:t>Milujem, že sa Ranč netočí v ateliéri. 90 percent času sme na SKUTOČNOM RANČI, čiže vonku. Čerstvý vzduch, sliepky pobehujú okolo nás, a keď mám pauzu, kamarátim sa s koňmi. Aj s poníkmi a mačkami.</a:t>
            </a:r>
            <a:endParaRPr lang="en-US" dirty="0"/>
          </a:p>
          <a:p>
            <a:pPr lvl="0"/>
            <a:r>
              <a:rPr lang="sk-SK" b="1" dirty="0"/>
              <a:t>Nakrúcanie v exteriéroch je fyzicky náročné. Ako ste sa s tým vyrovnali?</a:t>
            </a:r>
            <a:br>
              <a:rPr lang="sk-SK" dirty="0"/>
            </a:br>
            <a:r>
              <a:rPr lang="sk-SK" dirty="0"/>
              <a:t>Často točíme pri baniach. Je to ďaleko od civilizácie, nie je tam signál, a keď zaprší, musíme improvizovať. Ale aspoň nás nerušia telefonátmi a </a:t>
            </a:r>
            <a:r>
              <a:rPr lang="sk-SK" dirty="0" err="1"/>
              <a:t>nescrollujeme</a:t>
            </a:r>
            <a:r>
              <a:rPr lang="sk-SK" dirty="0"/>
              <a:t> zbytočne. Ja osobne by som prijal toto pracovisko aj na dlhšie obdobie.</a:t>
            </a:r>
            <a:endParaRPr lang="en-US" dirty="0"/>
          </a:p>
          <a:p>
            <a:pPr lvl="0"/>
            <a:r>
              <a:rPr lang="sk-SK" b="1" dirty="0"/>
              <a:t>Mali ste skúsenosti s jazdením pred nakrúcaním, alebo ste sa to učili počas?</a:t>
            </a:r>
            <a:br>
              <a:rPr lang="sk-SK" dirty="0"/>
            </a:br>
            <a:r>
              <a:rPr lang="sk-SK" dirty="0"/>
              <a:t>Keď som sa dozvedel, že dostávam postavu Braňa, okamžite som navštívil jazdeckú školu, oprášil som svoje jazdecké znalosti z detstva, kedy som mimochodom tiež začal jazdiť kvôli jednému filmu. Absolvoval som celkom slušný počet hodín, a tak to aj zostane. Milujem kone.</a:t>
            </a:r>
            <a:endParaRPr lang="en-US" dirty="0"/>
          </a:p>
          <a:p>
            <a:pPr marL="0" indent="0">
              <a:buNone/>
            </a:pPr>
            <a:endParaRPr lang="sk-SK" dirty="0"/>
          </a:p>
        </p:txBody>
      </p:sp>
    </p:spTree>
    <p:extLst>
      <p:ext uri="{BB962C8B-B14F-4D97-AF65-F5344CB8AC3E}">
        <p14:creationId xmlns:p14="http://schemas.microsoft.com/office/powerpoint/2010/main" val="3375252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4C887-F9D2-4C86-CD98-69290DA5BDB6}"/>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3B37AADB-AF68-4303-C041-0EEFA2B4C356}"/>
              </a:ext>
            </a:extLst>
          </p:cNvPr>
          <p:cNvSpPr>
            <a:spLocks noGrp="1"/>
          </p:cNvSpPr>
          <p:nvPr>
            <p:ph type="title"/>
          </p:nvPr>
        </p:nvSpPr>
        <p:spPr/>
        <p:txBody>
          <a:bodyPr/>
          <a:lstStyle/>
          <a:p>
            <a:r>
              <a:rPr lang="sk-SK" dirty="0"/>
              <a:t>RANČ – NOVÉ ČASTI </a:t>
            </a:r>
          </a:p>
        </p:txBody>
      </p:sp>
      <p:sp>
        <p:nvSpPr>
          <p:cNvPr id="2" name="Zástupný objekt pre obsah 1">
            <a:extLst>
              <a:ext uri="{FF2B5EF4-FFF2-40B4-BE49-F238E27FC236}">
                <a16:creationId xmlns:a16="http://schemas.microsoft.com/office/drawing/2014/main" id="{02D8B5C9-DB93-97A6-E676-466C631A60C3}"/>
              </a:ext>
            </a:extLst>
          </p:cNvPr>
          <p:cNvSpPr>
            <a:spLocks noGrp="1"/>
          </p:cNvSpPr>
          <p:nvPr>
            <p:ph idx="1"/>
          </p:nvPr>
        </p:nvSpPr>
        <p:spPr/>
        <p:txBody>
          <a:bodyPr/>
          <a:lstStyle/>
          <a:p>
            <a:r>
              <a:rPr lang="sk-SK" b="1" dirty="0" err="1"/>
              <a:t>Claim</a:t>
            </a:r>
            <a:r>
              <a:rPr lang="sk-SK" b="1" dirty="0"/>
              <a:t>: „Láska i pomsta – všetko má svoj čas“</a:t>
            </a:r>
            <a:endParaRPr lang="en-US" dirty="0"/>
          </a:p>
          <a:p>
            <a:r>
              <a:rPr lang="sk-SK" dirty="0"/>
              <a:t>Pokračovanie rodinnej ságy prináša novú kapitolu príbehu o tom, čo znamená niesť zodpovednosť – v živote, vo vzťahoch aj na vlastnej koži. Obyvatelia ranča sa ešte stále vyrovnávajú s veľkou tragédiou, ktorá ukončila jednu éru Veľkej štvorky. No spod povrchu už začínajú vychádzať nové tajomstvá, ktoré môžu osudy obľúbených hrdinov poriadne zamiešať. Dramatický príbeh pokračuje – o odhodlaní a odvahe, ktoré sa ukazujú v tých najťažších chvíľach.</a:t>
            </a:r>
            <a:endParaRPr lang="en-US" dirty="0"/>
          </a:p>
          <a:p>
            <a:pPr marL="0" indent="0">
              <a:buNone/>
            </a:pPr>
            <a:endParaRPr lang="sk-SK" dirty="0"/>
          </a:p>
        </p:txBody>
      </p:sp>
    </p:spTree>
    <p:extLst>
      <p:ext uri="{BB962C8B-B14F-4D97-AF65-F5344CB8AC3E}">
        <p14:creationId xmlns:p14="http://schemas.microsoft.com/office/powerpoint/2010/main" val="83099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52DBE-5B58-5E91-71B7-0C0822D80C7F}"/>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C9B49990-A38A-BDEA-2A65-1415945C5235}"/>
              </a:ext>
            </a:extLst>
          </p:cNvPr>
          <p:cNvSpPr>
            <a:spLocks noGrp="1"/>
          </p:cNvSpPr>
          <p:nvPr>
            <p:ph type="title"/>
          </p:nvPr>
        </p:nvSpPr>
        <p:spPr/>
        <p:txBody>
          <a:bodyPr/>
          <a:lstStyle/>
          <a:p>
            <a:r>
              <a:rPr lang="sk-SK" dirty="0"/>
              <a:t>RANČ – NOVÉ ČASTI - NOVÉ POSTAVY</a:t>
            </a:r>
          </a:p>
        </p:txBody>
      </p:sp>
      <p:sp>
        <p:nvSpPr>
          <p:cNvPr id="2" name="Zástupný objekt pre obsah 1">
            <a:extLst>
              <a:ext uri="{FF2B5EF4-FFF2-40B4-BE49-F238E27FC236}">
                <a16:creationId xmlns:a16="http://schemas.microsoft.com/office/drawing/2014/main" id="{D2D7F54A-4DCF-A7CE-12DE-9845175CE39F}"/>
              </a:ext>
            </a:extLst>
          </p:cNvPr>
          <p:cNvSpPr>
            <a:spLocks noGrp="1"/>
          </p:cNvSpPr>
          <p:nvPr>
            <p:ph idx="1"/>
          </p:nvPr>
        </p:nvSpPr>
        <p:spPr/>
        <p:txBody>
          <a:bodyPr>
            <a:normAutofit fontScale="62500" lnSpcReduction="20000"/>
          </a:bodyPr>
          <a:lstStyle/>
          <a:p>
            <a:r>
              <a:rPr lang="sk-SK" b="1" dirty="0"/>
              <a:t>Juraj Bača – Adam </a:t>
            </a:r>
            <a:r>
              <a:rPr lang="sk-SK" b="1" dirty="0" err="1"/>
              <a:t>Kanát</a:t>
            </a:r>
            <a:endParaRPr lang="en-US" dirty="0"/>
          </a:p>
          <a:p>
            <a:r>
              <a:rPr lang="sk-SK" b="1" dirty="0"/>
              <a:t>Postava:</a:t>
            </a:r>
            <a:r>
              <a:rPr lang="sk-SK" dirty="0"/>
              <a:t> Tvrdý osud a séria zlých rozhodnutí ho priviedli do doliny pri ranči. Tajomné puto so Sárou ho však začne meniť a prebúdza v ňom túžbu po nádeji a novej budúcnosti.</a:t>
            </a:r>
            <a:endParaRPr lang="en-US" dirty="0"/>
          </a:p>
          <a:p>
            <a:r>
              <a:rPr lang="sk-SK" b="1" dirty="0"/>
              <a:t>Rozhovor Juraj Bača:</a:t>
            </a:r>
            <a:endParaRPr lang="en-US" dirty="0"/>
          </a:p>
          <a:p>
            <a:pPr lvl="0"/>
            <a:r>
              <a:rPr lang="sk-SK" b="1" dirty="0"/>
              <a:t>Popíšte svoju postavu. Čo vás na nej oslovilo?</a:t>
            </a:r>
            <a:br>
              <a:rPr lang="sk-SK" dirty="0"/>
            </a:br>
            <a:r>
              <a:rPr lang="sk-SK" dirty="0"/>
              <a:t>Adam </a:t>
            </a:r>
            <a:r>
              <a:rPr lang="sk-SK" dirty="0" err="1"/>
              <a:t>Kanát</a:t>
            </a:r>
            <a:r>
              <a:rPr lang="sk-SK" dirty="0"/>
              <a:t> je v podstate typ človeka, ktorého už každý z nás v živote stretol. Nie je zlý – len bol v zlom čase na zlom mieste a zopár nesprávnych rozhodnutí ho dostalo do situácie, kedy každý deň bojuje o svoje miesto. Nemá to ľahké a sám si uvedomuje, že smoly sa na neho lepí akosi priveľa.</a:t>
            </a:r>
            <a:endParaRPr lang="en-US" dirty="0"/>
          </a:p>
          <a:p>
            <a:pPr lvl="0"/>
            <a:r>
              <a:rPr lang="sk-SK" b="1" dirty="0"/>
              <a:t>Ako sa vám páči práca so štábom a kolegami?</a:t>
            </a:r>
            <a:br>
              <a:rPr lang="sk-SK" dirty="0"/>
            </a:br>
            <a:r>
              <a:rPr lang="sk-SK" dirty="0"/>
              <a:t>S kolegami je to vždy zábava – v seriáli hrá podobná zostava, s ktorou sme rozbiehali Nemocnicu. Atmosféra je veľmi uvoľnená a zároveň profesionálna. Najviac sa však teším, že som sa po rokoch opäť pracovné stretol s režisérom Romanom </a:t>
            </a:r>
            <a:r>
              <a:rPr lang="sk-SK" dirty="0" err="1"/>
              <a:t>Fábianom</a:t>
            </a:r>
            <a:r>
              <a:rPr lang="sk-SK" dirty="0"/>
              <a:t>, ktorý bol mojím prvým režisérom ešte pri Paneláku.</a:t>
            </a:r>
            <a:endParaRPr lang="en-US" dirty="0"/>
          </a:p>
          <a:p>
            <a:pPr lvl="0"/>
            <a:r>
              <a:rPr lang="sk-SK" b="1" dirty="0"/>
              <a:t>Ako zvládate exteriérové nakrúcanie?</a:t>
            </a:r>
            <a:br>
              <a:rPr lang="sk-SK" dirty="0"/>
            </a:br>
            <a:r>
              <a:rPr lang="sk-SK" dirty="0"/>
              <a:t>Exteriérové projekty sú vždy náročnejšie, ale som rád, že sa producenti rozhodli ísť touto „ťažšou“ cestou. Vo výsledku je totiž rozdiel viditeľný a aj nám hercom veľmi pomáha, keď sa ocitáme v autentickom prostredí. Fyzicky je to náročné – celé leto sme točili nielen priamo na Ranči, ale aj v kameňolome v Borinke, pri jazerách v Kvetoslavove či v Čakanoch. Keď je vonku 37 °C a človek má na sebe koženú bundu, sveter, dlhé nohavice a ťažké topánky, vždy je to výzva.</a:t>
            </a:r>
            <a:endParaRPr lang="en-US" dirty="0"/>
          </a:p>
          <a:p>
            <a:pPr marL="0" indent="0">
              <a:buNone/>
            </a:pPr>
            <a:endParaRPr lang="sk-SK" dirty="0"/>
          </a:p>
        </p:txBody>
      </p:sp>
    </p:spTree>
    <p:extLst>
      <p:ext uri="{BB962C8B-B14F-4D97-AF65-F5344CB8AC3E}">
        <p14:creationId xmlns:p14="http://schemas.microsoft.com/office/powerpoint/2010/main" val="30088697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C35A8-FBBE-DBA7-44EA-C4582D3128E1}"/>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A0157742-FAE9-80C8-4C42-4A51F5409770}"/>
              </a:ext>
            </a:extLst>
          </p:cNvPr>
          <p:cNvSpPr>
            <a:spLocks noGrp="1"/>
          </p:cNvSpPr>
          <p:nvPr>
            <p:ph type="title"/>
          </p:nvPr>
        </p:nvSpPr>
        <p:spPr/>
        <p:txBody>
          <a:bodyPr/>
          <a:lstStyle/>
          <a:p>
            <a:r>
              <a:rPr lang="sk-SK" dirty="0"/>
              <a:t>RANČ – NOVÉ ČASTI - NOVÉ POSTAVY</a:t>
            </a:r>
          </a:p>
        </p:txBody>
      </p:sp>
      <p:sp>
        <p:nvSpPr>
          <p:cNvPr id="2" name="Zástupný objekt pre obsah 1">
            <a:extLst>
              <a:ext uri="{FF2B5EF4-FFF2-40B4-BE49-F238E27FC236}">
                <a16:creationId xmlns:a16="http://schemas.microsoft.com/office/drawing/2014/main" id="{F03DC4F3-4E07-EECF-3EDA-EA67A5EAC849}"/>
              </a:ext>
            </a:extLst>
          </p:cNvPr>
          <p:cNvSpPr>
            <a:spLocks noGrp="1"/>
          </p:cNvSpPr>
          <p:nvPr>
            <p:ph idx="1"/>
          </p:nvPr>
        </p:nvSpPr>
        <p:spPr/>
        <p:txBody>
          <a:bodyPr>
            <a:normAutofit fontScale="70000" lnSpcReduction="20000"/>
          </a:bodyPr>
          <a:lstStyle/>
          <a:p>
            <a:r>
              <a:rPr lang="sk-SK" b="1" dirty="0"/>
              <a:t>Monika </a:t>
            </a:r>
            <a:r>
              <a:rPr lang="sk-SK" b="1" dirty="0" err="1"/>
              <a:t>Šagátová</a:t>
            </a:r>
            <a:r>
              <a:rPr lang="sk-SK" b="1" dirty="0"/>
              <a:t> – Viky</a:t>
            </a:r>
            <a:endParaRPr lang="en-US" dirty="0"/>
          </a:p>
          <a:p>
            <a:r>
              <a:rPr lang="sk-SK" b="1" dirty="0"/>
              <a:t>Postava:</a:t>
            </a:r>
            <a:r>
              <a:rPr lang="sk-SK" dirty="0"/>
              <a:t> Fotografka Viky si užíva život plnými dúškami. Kade prejde, tam ostane spúšť. Je len otázkou času, kedy niekomu na ranči obráti život hore nohami.</a:t>
            </a:r>
            <a:endParaRPr lang="en-US" dirty="0"/>
          </a:p>
          <a:p>
            <a:r>
              <a:rPr lang="sk-SK" b="1" dirty="0"/>
              <a:t>Rozhovor Monika </a:t>
            </a:r>
            <a:r>
              <a:rPr lang="sk-SK" b="1" dirty="0" err="1"/>
              <a:t>Šagátová</a:t>
            </a:r>
            <a:r>
              <a:rPr lang="sk-SK" b="1" dirty="0"/>
              <a:t>:</a:t>
            </a:r>
            <a:endParaRPr lang="en-US" dirty="0"/>
          </a:p>
          <a:p>
            <a:pPr lvl="0"/>
            <a:r>
              <a:rPr lang="sk-SK" b="1" dirty="0"/>
              <a:t>Popíšte svoju postavu. Čo vás na nej oslovilo?</a:t>
            </a:r>
            <a:br>
              <a:rPr lang="sk-SK" dirty="0"/>
            </a:br>
            <a:r>
              <a:rPr lang="sk-SK" dirty="0"/>
              <a:t>Moja postava sa volá Viky. Je to fotografka, ktorá precestovala celý svet len s batohom na chrbte. Miluje život, dobrodružstvo, spontánnosť a silné emócie, ktoré sa snaží zachytávať prostredníctvom svojho fotoaparátu.</a:t>
            </a:r>
            <a:endParaRPr lang="en-US" dirty="0"/>
          </a:p>
          <a:p>
            <a:pPr lvl="0"/>
            <a:r>
              <a:rPr lang="sk-SK" b="1" dirty="0"/>
              <a:t>Ako sa vám páči práca so štábom a kolegami?</a:t>
            </a:r>
            <a:br>
              <a:rPr lang="sk-SK" dirty="0"/>
            </a:br>
            <a:r>
              <a:rPr lang="sk-SK" dirty="0"/>
              <a:t>Práca s týmto tímom je pre mňa skutočnou odmenou. Ak máte na pľaci ľudí, s ktorými sa cítite dobre a na každé nakrúcanie sa tešíte, je to veľká výhoda. V tomto prípade sa to podarilo – a som za to veľmi vďačná.</a:t>
            </a:r>
            <a:br>
              <a:rPr lang="sk-SK" dirty="0"/>
            </a:br>
            <a:r>
              <a:rPr lang="sk-SK" dirty="0"/>
              <a:t>Nakrúcanie prebieha vo veľmi pokojnej atmosfére. Režisér Roman </a:t>
            </a:r>
            <a:r>
              <a:rPr lang="sk-SK" dirty="0" err="1"/>
              <a:t>Fábian</a:t>
            </a:r>
            <a:r>
              <a:rPr lang="sk-SK" dirty="0"/>
              <a:t> a hlavný kameraman Vlado Straka majú podobné videnie scén, čo výrazne šetrí čas. Ten potom môžeme venovať analýze situácií a vzťahov medzi postavami. Môj herecký partner je Roman Poláčik, s ktorým sa poznáme aj mimo práce. To prináša do nakrúcania prirodzenú dynamiku – dokážeme sa naladiť, navzájom si pomôcť, ale aj si s humorom doberať jeden druhého.</a:t>
            </a:r>
            <a:endParaRPr lang="en-US" dirty="0"/>
          </a:p>
          <a:p>
            <a:pPr marL="0" indent="0">
              <a:buNone/>
            </a:pPr>
            <a:endParaRPr lang="sk-SK" dirty="0"/>
          </a:p>
        </p:txBody>
      </p:sp>
    </p:spTree>
    <p:extLst>
      <p:ext uri="{BB962C8B-B14F-4D97-AF65-F5344CB8AC3E}">
        <p14:creationId xmlns:p14="http://schemas.microsoft.com/office/powerpoint/2010/main" val="2404531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9337C-19E3-1C09-0DD0-3F9A332D455F}"/>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D7542620-8CE1-CA5D-EC78-466773569F63}"/>
              </a:ext>
            </a:extLst>
          </p:cNvPr>
          <p:cNvSpPr>
            <a:spLocks noGrp="1"/>
          </p:cNvSpPr>
          <p:nvPr>
            <p:ph type="title"/>
          </p:nvPr>
        </p:nvSpPr>
        <p:spPr/>
        <p:txBody>
          <a:bodyPr/>
          <a:lstStyle/>
          <a:p>
            <a:r>
              <a:rPr lang="sk-SK" dirty="0"/>
              <a:t>RANČ – NOVÉ ČASTI - NOVÉ POSTAVY</a:t>
            </a:r>
          </a:p>
        </p:txBody>
      </p:sp>
      <p:sp>
        <p:nvSpPr>
          <p:cNvPr id="2" name="Zástupný objekt pre obsah 1">
            <a:extLst>
              <a:ext uri="{FF2B5EF4-FFF2-40B4-BE49-F238E27FC236}">
                <a16:creationId xmlns:a16="http://schemas.microsoft.com/office/drawing/2014/main" id="{0E86BF3F-41AB-508D-F777-0A068F782999}"/>
              </a:ext>
            </a:extLst>
          </p:cNvPr>
          <p:cNvSpPr>
            <a:spLocks noGrp="1"/>
          </p:cNvSpPr>
          <p:nvPr>
            <p:ph idx="1"/>
          </p:nvPr>
        </p:nvSpPr>
        <p:spPr/>
        <p:txBody>
          <a:bodyPr>
            <a:normAutofit fontScale="62500" lnSpcReduction="20000"/>
          </a:bodyPr>
          <a:lstStyle/>
          <a:p>
            <a:r>
              <a:rPr lang="sk-SK" b="1" dirty="0"/>
              <a:t>Kristína </a:t>
            </a:r>
            <a:r>
              <a:rPr lang="sk-SK" b="1" dirty="0" err="1"/>
              <a:t>Spáčová</a:t>
            </a:r>
            <a:r>
              <a:rPr lang="sk-SK" b="1" dirty="0"/>
              <a:t> – Laura</a:t>
            </a:r>
            <a:endParaRPr lang="en-US" dirty="0"/>
          </a:p>
          <a:p>
            <a:r>
              <a:rPr lang="sk-SK" b="1" dirty="0"/>
              <a:t>Postava:</a:t>
            </a:r>
            <a:r>
              <a:rPr lang="sk-SK" dirty="0"/>
              <a:t> Éterická kráska z Rišovej (Jakub </a:t>
            </a:r>
            <a:r>
              <a:rPr lang="sk-SK" dirty="0" err="1"/>
              <a:t>Kuka</a:t>
            </a:r>
            <a:r>
              <a:rPr lang="sk-SK" dirty="0"/>
              <a:t>) minulosti, ktorej stará detská láska nezmizla – a hoci nechce nikoho iného, ten jediný, po kom túži, je už dávno zadaný.</a:t>
            </a:r>
            <a:endParaRPr lang="en-US" dirty="0"/>
          </a:p>
          <a:p>
            <a:r>
              <a:rPr lang="sk-SK" b="1" dirty="0"/>
              <a:t>Rozhovor Kristína </a:t>
            </a:r>
            <a:r>
              <a:rPr lang="sk-SK" b="1" dirty="0" err="1"/>
              <a:t>Spáčová</a:t>
            </a:r>
            <a:r>
              <a:rPr lang="sk-SK" b="1" dirty="0"/>
              <a:t>:</a:t>
            </a:r>
            <a:endParaRPr lang="en-US" dirty="0"/>
          </a:p>
          <a:p>
            <a:pPr lvl="0"/>
            <a:r>
              <a:rPr lang="sk-SK" b="1" dirty="0"/>
              <a:t>Popíšte svoju postavu. Čo vás na nej oslovilo?</a:t>
            </a:r>
            <a:br>
              <a:rPr lang="sk-SK" dirty="0"/>
            </a:br>
            <a:r>
              <a:rPr lang="sk-SK" dirty="0"/>
              <a:t>V novej sérii hrám Lauru. Je to mladá, energická baba, ktorá sa vrátila zo zahraničia. Pracovala v Anglicku a vracia sa za staronovou láskou – a tým trošku zamieša dej. Oslovila ma svojou úprimnosťou a zároveň tým, že je to veľmi dobrý a správny človek.</a:t>
            </a:r>
            <a:endParaRPr lang="en-US" dirty="0"/>
          </a:p>
          <a:p>
            <a:pPr lvl="0"/>
            <a:r>
              <a:rPr lang="sk-SK" b="1" dirty="0"/>
              <a:t>Ako sa vám páči práca so štábom a kolegami?</a:t>
            </a:r>
            <a:br>
              <a:rPr lang="sk-SK" dirty="0"/>
            </a:br>
            <a:r>
              <a:rPr lang="sk-SK" dirty="0"/>
              <a:t>Hereckí kolegovia sú taktiež veľmi profesionálni a myslím, že sme si aj ľudsky sadli. Takže do roboty chodím rada.</a:t>
            </a:r>
            <a:endParaRPr lang="en-US" dirty="0"/>
          </a:p>
          <a:p>
            <a:pPr lvl="0"/>
            <a:r>
              <a:rPr lang="sk-SK" b="1" dirty="0"/>
              <a:t>Ako zvládate exteriéry?</a:t>
            </a:r>
            <a:br>
              <a:rPr lang="sk-SK" dirty="0"/>
            </a:br>
            <a:r>
              <a:rPr lang="sk-SK" dirty="0"/>
              <a:t>Je to moja prvá skúsenosť s takýmto projektom. Je príjemná, hoci ranné chladné Je to moja prvá skúsenosť s takýmto exteriérom. Zatiaľ je to veľmi príjemné, až na niektoré ranné chladné počasie – keď hráme, že je teplo, a ja som oblečená letne, ale vonku je tesne nad nulou. To vie byť nepríjemné, ale aj to sa dá zvládnuť. Je to krásne prostredie, takže tam chodím s radosťou.</a:t>
            </a:r>
            <a:endParaRPr lang="en-US" dirty="0"/>
          </a:p>
          <a:p>
            <a:pPr marL="0" indent="0">
              <a:buNone/>
            </a:pPr>
            <a:endParaRPr lang="sk-SK" dirty="0"/>
          </a:p>
        </p:txBody>
      </p:sp>
    </p:spTree>
    <p:extLst>
      <p:ext uri="{BB962C8B-B14F-4D97-AF65-F5344CB8AC3E}">
        <p14:creationId xmlns:p14="http://schemas.microsoft.com/office/powerpoint/2010/main" val="4075486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ABDDB-A28F-DEB7-EEFD-2B3382890C88}"/>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7EEDE7AE-8466-DBAD-8724-6FE16DE8E2AA}"/>
              </a:ext>
            </a:extLst>
          </p:cNvPr>
          <p:cNvSpPr>
            <a:spLocks noGrp="1"/>
          </p:cNvSpPr>
          <p:nvPr>
            <p:ph type="title"/>
          </p:nvPr>
        </p:nvSpPr>
        <p:spPr/>
        <p:txBody>
          <a:bodyPr/>
          <a:lstStyle/>
          <a:p>
            <a:r>
              <a:rPr lang="sk-SK" dirty="0"/>
              <a:t>RANČ – NOVÉ ČASTI - NOVÉ POSTAVY</a:t>
            </a:r>
          </a:p>
        </p:txBody>
      </p:sp>
      <p:sp>
        <p:nvSpPr>
          <p:cNvPr id="2" name="Zástupný objekt pre obsah 1">
            <a:extLst>
              <a:ext uri="{FF2B5EF4-FFF2-40B4-BE49-F238E27FC236}">
                <a16:creationId xmlns:a16="http://schemas.microsoft.com/office/drawing/2014/main" id="{62ADD4D3-F47A-C1B6-C4BD-1916FB022DDA}"/>
              </a:ext>
            </a:extLst>
          </p:cNvPr>
          <p:cNvSpPr>
            <a:spLocks noGrp="1"/>
          </p:cNvSpPr>
          <p:nvPr>
            <p:ph idx="1"/>
          </p:nvPr>
        </p:nvSpPr>
        <p:spPr/>
        <p:txBody>
          <a:bodyPr>
            <a:normAutofit fontScale="62500" lnSpcReduction="20000"/>
          </a:bodyPr>
          <a:lstStyle/>
          <a:p>
            <a:r>
              <a:rPr lang="sk-SK" b="1" dirty="0"/>
              <a:t>Diana Klamová – Klára</a:t>
            </a:r>
            <a:endParaRPr lang="en-US" dirty="0"/>
          </a:p>
          <a:p>
            <a:r>
              <a:rPr lang="sk-SK" b="1" dirty="0"/>
              <a:t>Postava:</a:t>
            </a:r>
            <a:r>
              <a:rPr lang="sk-SK" dirty="0"/>
              <a:t> Úspešná modelka Klára má precestovaný celý svet. Nikdy ani nesnívala, že pravú lásku stretne medzi kovbojmi.</a:t>
            </a:r>
            <a:endParaRPr lang="en-US" dirty="0"/>
          </a:p>
          <a:p>
            <a:r>
              <a:rPr lang="sk-SK" b="1" dirty="0"/>
              <a:t>Rozhovor Diana Klamová:</a:t>
            </a:r>
            <a:endParaRPr lang="en-US" dirty="0"/>
          </a:p>
          <a:p>
            <a:pPr lvl="0"/>
            <a:r>
              <a:rPr lang="sk-SK" b="1" dirty="0"/>
              <a:t>Popíšte svoju postavu. Čo vás na nej oslovilo?</a:t>
            </a:r>
            <a:br>
              <a:rPr lang="sk-SK" dirty="0"/>
            </a:br>
            <a:r>
              <a:rPr lang="sk-SK" dirty="0"/>
              <a:t>Moja postava sa volá Klára, je to modelka, ktorá prišla na Ranč pôvodne len fotiť. Nechcem prezrádzať z deja, takže poviem len toľko, že jej život sa príchodom na Ranč úplne zmení. Sme si dosť podobné, preto sa mi hrá veľmi dobre, prirodzene a užívam si to.</a:t>
            </a:r>
            <a:endParaRPr lang="en-US" dirty="0"/>
          </a:p>
          <a:p>
            <a:pPr lvl="0"/>
            <a:r>
              <a:rPr lang="sk-SK" b="1" dirty="0"/>
              <a:t>Ako sa vám páči práca so štábom a kolegami?</a:t>
            </a:r>
            <a:br>
              <a:rPr lang="sk-SK" dirty="0"/>
            </a:br>
            <a:r>
              <a:rPr lang="sk-SK" dirty="0"/>
              <a:t>Hovorím to asi vždy, ale opäť sa zišla skvelá partia. Väčšina hercov aj štábu sa pozná z predchádzajúcich projektov, takže sme zohratí, ide to od ruky a veľa sa smejeme.</a:t>
            </a:r>
            <a:endParaRPr lang="en-US" dirty="0"/>
          </a:p>
          <a:p>
            <a:pPr lvl="0"/>
            <a:r>
              <a:rPr lang="sk-SK" b="1" dirty="0"/>
              <a:t>Ako zvládate exteriéry?</a:t>
            </a:r>
            <a:br>
              <a:rPr lang="sk-SK" dirty="0"/>
            </a:br>
            <a:r>
              <a:rPr lang="sk-SK" dirty="0"/>
              <a:t>Ja osobne mám exteriéry radšej. Neviem, či je to tým otvoreným priestorom alebo rozmanitosťou, ale určite ma to viac baví. V niečom je to náročnejšie – prší, páli slnko, štípu nás muchy... Ale spoločnými silami to vždy zvládneme.</a:t>
            </a:r>
            <a:endParaRPr lang="en-US" dirty="0"/>
          </a:p>
          <a:p>
            <a:pPr lvl="0"/>
            <a:r>
              <a:rPr lang="sk-SK" b="1" dirty="0"/>
              <a:t>Mali ste skúsenosti s jazdením?</a:t>
            </a:r>
            <a:br>
              <a:rPr lang="sk-SK" dirty="0"/>
            </a:br>
            <a:r>
              <a:rPr lang="sk-SK" dirty="0"/>
              <a:t>Párkrát som na koni jazdila, ale moja postava zatiaľ tieto zručnosti nevyžaduje, takže sa v tom nemusím zdokonaľovať.</a:t>
            </a:r>
            <a:endParaRPr lang="en-US" dirty="0"/>
          </a:p>
          <a:p>
            <a:pPr marL="0" indent="0">
              <a:buNone/>
            </a:pPr>
            <a:endParaRPr lang="sk-SK" dirty="0"/>
          </a:p>
        </p:txBody>
      </p:sp>
    </p:spTree>
    <p:extLst>
      <p:ext uri="{BB962C8B-B14F-4D97-AF65-F5344CB8AC3E}">
        <p14:creationId xmlns:p14="http://schemas.microsoft.com/office/powerpoint/2010/main" val="3515292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BA63A-4386-7100-2923-8F5A59BA875E}"/>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7E560A85-A434-390E-021A-33C334424341}"/>
              </a:ext>
            </a:extLst>
          </p:cNvPr>
          <p:cNvSpPr>
            <a:spLocks noGrp="1"/>
          </p:cNvSpPr>
          <p:nvPr>
            <p:ph type="title"/>
          </p:nvPr>
        </p:nvSpPr>
        <p:spPr/>
        <p:txBody>
          <a:bodyPr/>
          <a:lstStyle/>
          <a:p>
            <a:r>
              <a:rPr lang="sk-SK" dirty="0"/>
              <a:t>RANČ – NOVÉ ČASTI - NOVÉ POSTAVY</a:t>
            </a:r>
          </a:p>
        </p:txBody>
      </p:sp>
      <p:sp>
        <p:nvSpPr>
          <p:cNvPr id="2" name="Zástupný objekt pre obsah 1">
            <a:extLst>
              <a:ext uri="{FF2B5EF4-FFF2-40B4-BE49-F238E27FC236}">
                <a16:creationId xmlns:a16="http://schemas.microsoft.com/office/drawing/2014/main" id="{E371C2AB-BDF4-4F73-4F44-630DFDE818F4}"/>
              </a:ext>
            </a:extLst>
          </p:cNvPr>
          <p:cNvSpPr>
            <a:spLocks noGrp="1"/>
          </p:cNvSpPr>
          <p:nvPr>
            <p:ph idx="1"/>
          </p:nvPr>
        </p:nvSpPr>
        <p:spPr/>
        <p:txBody>
          <a:bodyPr>
            <a:normAutofit fontScale="62500" lnSpcReduction="20000"/>
          </a:bodyPr>
          <a:lstStyle/>
          <a:p>
            <a:r>
              <a:rPr lang="sk-SK" b="1" dirty="0"/>
              <a:t>Erik </a:t>
            </a:r>
            <a:r>
              <a:rPr lang="sk-SK" b="1" dirty="0" err="1"/>
              <a:t>Žibek</a:t>
            </a:r>
            <a:r>
              <a:rPr lang="sk-SK" b="1" dirty="0"/>
              <a:t> – Erik</a:t>
            </a:r>
            <a:endParaRPr lang="en-US" dirty="0"/>
          </a:p>
          <a:p>
            <a:r>
              <a:rPr lang="sk-SK" b="1" dirty="0"/>
              <a:t>Postava:</a:t>
            </a:r>
            <a:r>
              <a:rPr lang="sk-SK" dirty="0"/>
              <a:t> Erik pracuje ako model a snaží sa dosiahnuť na vrchol </a:t>
            </a:r>
            <a:r>
              <a:rPr lang="sk-SK" dirty="0" err="1"/>
              <a:t>modelingového</a:t>
            </a:r>
            <a:r>
              <a:rPr lang="sk-SK" dirty="0"/>
              <a:t> Olympu. Jeho hriechy ho však ťahajú smerom ku dnu.</a:t>
            </a:r>
            <a:endParaRPr lang="en-US" dirty="0"/>
          </a:p>
          <a:p>
            <a:r>
              <a:rPr lang="sk-SK" b="1" dirty="0"/>
              <a:t>Rozhovor Erik </a:t>
            </a:r>
            <a:r>
              <a:rPr lang="sk-SK" b="1" dirty="0" err="1"/>
              <a:t>Žibek</a:t>
            </a:r>
            <a:r>
              <a:rPr lang="sk-SK" b="1" dirty="0"/>
              <a:t>:</a:t>
            </a:r>
            <a:endParaRPr lang="en-US" dirty="0"/>
          </a:p>
          <a:p>
            <a:pPr lvl="0"/>
            <a:r>
              <a:rPr lang="sk-SK" b="1" dirty="0"/>
              <a:t>Ako sa vám páči práca na projekte Ranč?</a:t>
            </a:r>
            <a:br>
              <a:rPr lang="sk-SK" dirty="0"/>
            </a:br>
            <a:r>
              <a:rPr lang="sk-SK" dirty="0"/>
              <a:t>Práca na tomto projekte je veľmi príjemná. Štáb je priateľský a na pľaci je minimum stresu. Som rád, že sa tu stretávam nielen s kolegami z divadla, ale aj zo starších projektov.</a:t>
            </a:r>
            <a:endParaRPr lang="en-US" dirty="0"/>
          </a:p>
          <a:p>
            <a:pPr lvl="0"/>
            <a:r>
              <a:rPr lang="sk-SK" b="1" dirty="0"/>
              <a:t>Ako zvládate exteriéry?</a:t>
            </a:r>
            <a:br>
              <a:rPr lang="sk-SK" dirty="0"/>
            </a:br>
            <a:r>
              <a:rPr lang="sk-SK" dirty="0"/>
              <a:t>Zvykol som si, že bez opaľovacieho krému sa nepohnem. Výhodou veľkého areálu je, že počas presunov nazbieram aj stovky krokov.</a:t>
            </a:r>
            <a:endParaRPr lang="en-US" dirty="0"/>
          </a:p>
          <a:p>
            <a:pPr lvl="0"/>
            <a:r>
              <a:rPr lang="sk-SK" b="1" dirty="0"/>
              <a:t>Mali ste skúsenosti s jazdením?</a:t>
            </a:r>
            <a:br>
              <a:rPr lang="sk-SK" dirty="0"/>
            </a:br>
            <a:r>
              <a:rPr lang="sk-SK" dirty="0"/>
              <a:t>Na koni som už párkrát sedel, no len rekreačne. Nikdy som sa jazdectvu nevenoval, takže tieto skúsenosti nemám. Preto som rád, že stvárňujem postavu </a:t>
            </a:r>
            <a:r>
              <a:rPr lang="sk-SK" dirty="0" err="1"/>
              <a:t>modela</a:t>
            </a:r>
            <a:r>
              <a:rPr lang="sk-SK" dirty="0"/>
              <a:t> a nie profesionálneho jazdca. Pred koňmi mám prirodzený rešpekt, ale spolieham sa na odborných asistentov priamo z ranča.</a:t>
            </a:r>
            <a:endParaRPr lang="en-US" dirty="0"/>
          </a:p>
          <a:p>
            <a:pPr lvl="0"/>
            <a:r>
              <a:rPr lang="sk-SK" b="1" dirty="0"/>
              <a:t>Zažili ste nečakanú situáciu?</a:t>
            </a:r>
            <a:br>
              <a:rPr lang="sk-SK" dirty="0"/>
            </a:br>
            <a:r>
              <a:rPr lang="sk-SK" dirty="0"/>
              <a:t>Áno, keď som mal vstúpiť do ohrady k nie úplne pokojnému koňovi. Snažil som sa byť čo najopatrnejší a našťastie sa aj vďaka dozoru nič nestalo.</a:t>
            </a:r>
            <a:endParaRPr lang="en-US" dirty="0"/>
          </a:p>
          <a:p>
            <a:pPr marL="0" indent="0">
              <a:buNone/>
            </a:pPr>
            <a:endParaRPr lang="sk-SK" dirty="0"/>
          </a:p>
        </p:txBody>
      </p:sp>
    </p:spTree>
    <p:extLst>
      <p:ext uri="{BB962C8B-B14F-4D97-AF65-F5344CB8AC3E}">
        <p14:creationId xmlns:p14="http://schemas.microsoft.com/office/powerpoint/2010/main" val="73702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46712-2F8E-81DA-54A8-7396F143BBB9}"/>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04099941-7254-BAC4-23A6-FBCD1E086E39}"/>
              </a:ext>
            </a:extLst>
          </p:cNvPr>
          <p:cNvSpPr>
            <a:spLocks noGrp="1"/>
          </p:cNvSpPr>
          <p:nvPr>
            <p:ph type="title"/>
          </p:nvPr>
        </p:nvSpPr>
        <p:spPr/>
        <p:txBody>
          <a:bodyPr/>
          <a:lstStyle/>
          <a:p>
            <a:r>
              <a:rPr lang="sk-SK" dirty="0"/>
              <a:t>RANČ – NOVÉ ČASTI - NOVÉ POSTAVY</a:t>
            </a:r>
          </a:p>
        </p:txBody>
      </p:sp>
      <p:sp>
        <p:nvSpPr>
          <p:cNvPr id="2" name="Zástupný objekt pre obsah 1">
            <a:extLst>
              <a:ext uri="{FF2B5EF4-FFF2-40B4-BE49-F238E27FC236}">
                <a16:creationId xmlns:a16="http://schemas.microsoft.com/office/drawing/2014/main" id="{FC8869FC-2B8B-0F6E-C653-2D208A63BD9D}"/>
              </a:ext>
            </a:extLst>
          </p:cNvPr>
          <p:cNvSpPr>
            <a:spLocks noGrp="1"/>
          </p:cNvSpPr>
          <p:nvPr>
            <p:ph idx="1"/>
          </p:nvPr>
        </p:nvSpPr>
        <p:spPr/>
        <p:txBody>
          <a:bodyPr>
            <a:normAutofit fontScale="70000" lnSpcReduction="20000"/>
          </a:bodyPr>
          <a:lstStyle/>
          <a:p>
            <a:r>
              <a:rPr lang="sk-SK" b="1" dirty="0"/>
              <a:t>Matúš </a:t>
            </a:r>
            <a:r>
              <a:rPr lang="sk-SK" b="1" dirty="0" err="1"/>
              <a:t>Kvietik</a:t>
            </a:r>
            <a:r>
              <a:rPr lang="sk-SK" b="1" dirty="0"/>
              <a:t>  - postava Denis </a:t>
            </a:r>
            <a:endParaRPr lang="en-US" dirty="0"/>
          </a:p>
          <a:p>
            <a:r>
              <a:rPr lang="sk-SK" dirty="0"/>
              <a:t>Lokálny grázel, ktorému sa neštíti vydieranie, ani vyhrážky. Obchodovanie s ním privedie Adama do poriadnych problémov.</a:t>
            </a:r>
            <a:endParaRPr lang="en-US" dirty="0"/>
          </a:p>
          <a:p>
            <a:r>
              <a:rPr lang="sk-SK" b="1" dirty="0"/>
              <a:t>Radoslav </a:t>
            </a:r>
            <a:r>
              <a:rPr lang="sk-SK" b="1" dirty="0" err="1"/>
              <a:t>Gavlas</a:t>
            </a:r>
            <a:r>
              <a:rPr lang="sk-SK" b="1" dirty="0"/>
              <a:t> - postava Filip Greguš </a:t>
            </a:r>
            <a:endParaRPr lang="en-US" dirty="0"/>
          </a:p>
          <a:p>
            <a:r>
              <a:rPr lang="sk-SK" dirty="0"/>
              <a:t>Starý známy z Afriky, pred ktorým sa ani Braňo nedokáže skryť. Na ranč si príde po to, čo mu Braňo dlží. A je schopný pre to urobiť naozaj čokoľvek.</a:t>
            </a:r>
            <a:endParaRPr lang="en-US" dirty="0"/>
          </a:p>
          <a:p>
            <a:r>
              <a:rPr lang="sk-SK" b="1" dirty="0"/>
              <a:t>Milo Kráľ - postava Jozef Greguš </a:t>
            </a:r>
            <a:endParaRPr lang="en-US" dirty="0"/>
          </a:p>
          <a:p>
            <a:r>
              <a:rPr lang="sk-SK" dirty="0"/>
              <a:t>Filipov otec, úspešný podnikateľ Greguš sa na ranč dostane kvôli rodinnej tragédii. Stretáva tam však aj </a:t>
            </a:r>
            <a:r>
              <a:rPr lang="sk-SK" dirty="0" err="1"/>
              <a:t>Viki</a:t>
            </a:r>
            <a:r>
              <a:rPr lang="sk-SK" dirty="0"/>
              <a:t>, pripomienku svojej minulosti.</a:t>
            </a:r>
            <a:endParaRPr lang="en-US" dirty="0"/>
          </a:p>
          <a:p>
            <a:r>
              <a:rPr lang="sk-SK" b="1" dirty="0"/>
              <a:t>Jakub </a:t>
            </a:r>
            <a:r>
              <a:rPr lang="sk-SK" b="1" dirty="0" err="1"/>
              <a:t>Zelman</a:t>
            </a:r>
            <a:r>
              <a:rPr lang="sk-SK" b="1" dirty="0"/>
              <a:t> - postava Matej </a:t>
            </a:r>
            <a:endParaRPr lang="en-US" dirty="0"/>
          </a:p>
          <a:p>
            <a:r>
              <a:rPr lang="sk-SK" dirty="0"/>
              <a:t>Sympatický </a:t>
            </a:r>
            <a:r>
              <a:rPr lang="sk-SK" dirty="0" err="1"/>
              <a:t>ítečkár</a:t>
            </a:r>
            <a:r>
              <a:rPr lang="sk-SK" dirty="0"/>
              <a:t>, ktorý behá po rovnakej trase, ako Jana. Je len na nej, či dovolí, aby jej začal behať aj po rozume.</a:t>
            </a:r>
            <a:endParaRPr lang="en-US" dirty="0"/>
          </a:p>
          <a:p>
            <a:r>
              <a:rPr lang="sk-SK" b="1" dirty="0"/>
              <a:t>Richard </a:t>
            </a:r>
            <a:r>
              <a:rPr lang="sk-SK" b="1" dirty="0" err="1"/>
              <a:t>Hainc</a:t>
            </a:r>
            <a:r>
              <a:rPr lang="sk-SK" b="1" dirty="0"/>
              <a:t> - postava Roman </a:t>
            </a:r>
            <a:endParaRPr lang="en-US" dirty="0"/>
          </a:p>
          <a:p>
            <a:r>
              <a:rPr lang="sk-SK" dirty="0"/>
              <a:t>Silviin fyzioterapeut, ktorý jej pomôže vyliečiť telo, ale aj dušu.</a:t>
            </a:r>
            <a:endParaRPr lang="en-US" dirty="0"/>
          </a:p>
          <a:p>
            <a:pPr marL="0" indent="0">
              <a:buNone/>
            </a:pPr>
            <a:endParaRPr lang="sk-SK" dirty="0"/>
          </a:p>
        </p:txBody>
      </p:sp>
    </p:spTree>
    <p:extLst>
      <p:ext uri="{BB962C8B-B14F-4D97-AF65-F5344CB8AC3E}">
        <p14:creationId xmlns:p14="http://schemas.microsoft.com/office/powerpoint/2010/main" val="3348607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390B6-0732-671B-0517-66D24D739011}"/>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0EA30A91-5AB7-A7A5-22F2-48881C778C01}"/>
              </a:ext>
            </a:extLst>
          </p:cNvPr>
          <p:cNvSpPr>
            <a:spLocks noGrp="1"/>
          </p:cNvSpPr>
          <p:nvPr>
            <p:ph type="title"/>
          </p:nvPr>
        </p:nvSpPr>
        <p:spPr/>
        <p:txBody>
          <a:bodyPr/>
          <a:lstStyle/>
          <a:p>
            <a:r>
              <a:rPr lang="sk-SK" dirty="0"/>
              <a:t>RANČ – NOVÉ ČASTI - TVORCOVIA</a:t>
            </a:r>
          </a:p>
        </p:txBody>
      </p:sp>
      <p:sp>
        <p:nvSpPr>
          <p:cNvPr id="2" name="Zástupný objekt pre obsah 1">
            <a:extLst>
              <a:ext uri="{FF2B5EF4-FFF2-40B4-BE49-F238E27FC236}">
                <a16:creationId xmlns:a16="http://schemas.microsoft.com/office/drawing/2014/main" id="{0379F0AE-65DD-AFC4-683C-D9ED088115C7}"/>
              </a:ext>
            </a:extLst>
          </p:cNvPr>
          <p:cNvSpPr>
            <a:spLocks noGrp="1"/>
          </p:cNvSpPr>
          <p:nvPr>
            <p:ph idx="1"/>
          </p:nvPr>
        </p:nvSpPr>
        <p:spPr/>
        <p:txBody>
          <a:bodyPr>
            <a:normAutofit fontScale="55000" lnSpcReduction="20000"/>
          </a:bodyPr>
          <a:lstStyle/>
          <a:p>
            <a:r>
              <a:rPr lang="sk-SK" sz="2900" b="1" dirty="0"/>
              <a:t>Danica Hričová – kreatívna producentka, autorka námetu a </a:t>
            </a:r>
            <a:r>
              <a:rPr lang="sk-SK" sz="2900" b="1" dirty="0" err="1"/>
              <a:t>spoluscenáristka</a:t>
            </a:r>
            <a:endParaRPr lang="en-US" sz="2900" dirty="0"/>
          </a:p>
          <a:p>
            <a:r>
              <a:rPr lang="sk-SK" sz="2900" b="1" dirty="0"/>
              <a:t>Rozhovor:</a:t>
            </a:r>
            <a:endParaRPr lang="en-US" sz="2900" dirty="0"/>
          </a:p>
          <a:p>
            <a:pPr lvl="0"/>
            <a:r>
              <a:rPr lang="sk-SK" sz="2900" b="1" dirty="0"/>
              <a:t>Druhá séria Ranča príde už čoskoro k divákom. Ako sa zmenil váš pohľad na projekt po úspechu prvej série?</a:t>
            </a:r>
            <a:br>
              <a:rPr lang="sk-SK" sz="2900" dirty="0"/>
            </a:br>
            <a:r>
              <a:rPr lang="sk-SK" sz="2900" dirty="0"/>
              <a:t>Môj pohľad sa nezmenil. Myslím si, že všetky postavy fungujú presne tak, ako boli vymyslené, a priniesli do príbehu presne tie emócie, ktoré mali.</a:t>
            </a:r>
            <a:endParaRPr lang="en-US" sz="2900" dirty="0"/>
          </a:p>
          <a:p>
            <a:pPr lvl="0"/>
            <a:r>
              <a:rPr lang="sk-SK" sz="2900" b="1" dirty="0"/>
              <a:t>V prvej sérii ste prepojili postavy, prírodu a mystiku. V čom sa druhá séria líši a čo prinesie nové?</a:t>
            </a:r>
            <a:br>
              <a:rPr lang="sk-SK" sz="2900" dirty="0"/>
            </a:br>
            <a:r>
              <a:rPr lang="sk-SK" sz="2900" dirty="0"/>
              <a:t>Druhá séria Ranča stojí viac „nohami na zemi“ – je realistickejšia a </a:t>
            </a:r>
            <a:r>
              <a:rPr lang="sk-SK" sz="2900" dirty="0" err="1"/>
              <a:t>vzťahovejšia</a:t>
            </a:r>
            <a:r>
              <a:rPr lang="sk-SK" sz="2900" dirty="0"/>
              <a:t>. Nesie v sebe viac emócií a vnútorných zvratov, no isté „mystické“ prvky sme zachovali. Príroda, nevysvetliteľné sny a znamenia sú dôležitou súčasťou deja, pretože chceme ukázať, že nech sa akokoľvek snažíme, pánom je vždy príroda. A tá nám neustále dáva najavo svoju silu aj hnev za to, ako ju drancujeme. To odlišovalo Ranč už od začiatku a myslím, že diváci to budú očakávať aj naďalej. Napriek tomu je druhá séria optimistickejšia, prináša viac úsmevných situácií, odľahčených dejových liniek a hlavne nádej.</a:t>
            </a:r>
            <a:endParaRPr lang="en-US" sz="2900" dirty="0"/>
          </a:p>
          <a:p>
            <a:pPr lvl="0"/>
            <a:r>
              <a:rPr lang="sk-SK" sz="2900" b="1" dirty="0"/>
              <a:t>Ako sa vyvíjajú postavy v druhej sérii? Čo môžu diváci očakávať?</a:t>
            </a:r>
            <a:br>
              <a:rPr lang="sk-SK" sz="2900" dirty="0"/>
            </a:br>
            <a:r>
              <a:rPr lang="sk-SK" sz="2900" dirty="0"/>
              <a:t>Niektoré postavy, aj napriek tragickému finále prvej série, zažili svoj </a:t>
            </a:r>
            <a:r>
              <a:rPr lang="sk-SK" sz="2900" dirty="0" err="1"/>
              <a:t>happyend</a:t>
            </a:r>
            <a:r>
              <a:rPr lang="sk-SK" sz="2900" dirty="0"/>
              <a:t>. Ale každú rozprávku skôr či neskôr dobehne realita všedného dňa – a my ukazujeme práve to. Ako sa postavy prispôsobili bežným problémom, ako sa vyrovnávajú s rutinou. Jana a </a:t>
            </a:r>
            <a:r>
              <a:rPr lang="sk-SK" sz="2900" dirty="0" err="1"/>
              <a:t>Ondro</a:t>
            </a:r>
            <a:r>
              <a:rPr lang="sk-SK" sz="2900" dirty="0"/>
              <a:t>, Rišo a Silvia, Samo a Veronika, Ferko a Natália – všetci dostávajú nové výzvy. Bavilo ma sledovať, ako sa každý z nich </a:t>
            </a:r>
            <a:r>
              <a:rPr lang="sk-SK" sz="2900" dirty="0" err="1"/>
              <a:t>vysporadúva</a:t>
            </a:r>
            <a:r>
              <a:rPr lang="sk-SK" sz="2900" dirty="0"/>
              <a:t> s realitou, ktorá je vždy iná, ako si ju vysnívali.</a:t>
            </a:r>
            <a:endParaRPr lang="en-US" sz="2900" dirty="0"/>
          </a:p>
          <a:p>
            <a:pPr lvl="0"/>
            <a:r>
              <a:rPr lang="sk-SK" sz="2900" b="1" dirty="0"/>
              <a:t>Aké nové zápletky čakajú divákov v druhej sérii?</a:t>
            </a:r>
            <a:br>
              <a:rPr lang="sk-SK" sz="2900" dirty="0"/>
            </a:br>
            <a:r>
              <a:rPr lang="sk-SK" sz="2900" dirty="0"/>
              <a:t>Leitmotív konfliktu okolo baní pretrváva. Objavujú sa nové rodinné tajomstvá a vnútorné premeny postáv, ktoré zisťujú, že veci nie sú také jednoznačné, ako si mysleli. Obľúbení hrdinovia zažijú zrady aj radosti a zistia, že život často prináša riešenia, ktoré spočiatku pôsobia strašne, no časom ukážu svoj význam.</a:t>
            </a:r>
            <a:endParaRPr lang="en-US" sz="2900" dirty="0"/>
          </a:p>
          <a:p>
            <a:pPr marL="0" indent="0">
              <a:buNone/>
            </a:pPr>
            <a:endParaRPr lang="sk-SK" dirty="0"/>
          </a:p>
        </p:txBody>
      </p:sp>
    </p:spTree>
    <p:extLst>
      <p:ext uri="{BB962C8B-B14F-4D97-AF65-F5344CB8AC3E}">
        <p14:creationId xmlns:p14="http://schemas.microsoft.com/office/powerpoint/2010/main" val="25149715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1CCFF-D1DC-7124-E1C7-998551799C95}"/>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BF6068FF-869D-B4E9-8A2D-3DD40051BECF}"/>
              </a:ext>
            </a:extLst>
          </p:cNvPr>
          <p:cNvSpPr>
            <a:spLocks noGrp="1"/>
          </p:cNvSpPr>
          <p:nvPr>
            <p:ph type="title"/>
          </p:nvPr>
        </p:nvSpPr>
        <p:spPr/>
        <p:txBody>
          <a:bodyPr/>
          <a:lstStyle/>
          <a:p>
            <a:r>
              <a:rPr lang="sk-SK" dirty="0"/>
              <a:t>RANČ – NOVÉ ČASTI - TVORCOVIA</a:t>
            </a:r>
          </a:p>
        </p:txBody>
      </p:sp>
      <p:sp>
        <p:nvSpPr>
          <p:cNvPr id="2" name="Zástupný objekt pre obsah 1">
            <a:extLst>
              <a:ext uri="{FF2B5EF4-FFF2-40B4-BE49-F238E27FC236}">
                <a16:creationId xmlns:a16="http://schemas.microsoft.com/office/drawing/2014/main" id="{5CAA51BE-48AA-FFF4-CFBC-E28DB2F86197}"/>
              </a:ext>
            </a:extLst>
          </p:cNvPr>
          <p:cNvSpPr>
            <a:spLocks noGrp="1"/>
          </p:cNvSpPr>
          <p:nvPr>
            <p:ph idx="1"/>
          </p:nvPr>
        </p:nvSpPr>
        <p:spPr>
          <a:xfrm>
            <a:off x="838200" y="1690688"/>
            <a:ext cx="10515600" cy="4351338"/>
          </a:xfrm>
        </p:spPr>
        <p:txBody>
          <a:bodyPr>
            <a:normAutofit fontScale="55000" lnSpcReduction="20000"/>
          </a:bodyPr>
          <a:lstStyle/>
          <a:p>
            <a:r>
              <a:rPr lang="sk-SK" sz="2900" b="1" dirty="0"/>
              <a:t>Roman </a:t>
            </a:r>
            <a:r>
              <a:rPr lang="sk-SK" sz="2900" b="1" dirty="0" err="1"/>
              <a:t>Fábian</a:t>
            </a:r>
            <a:r>
              <a:rPr lang="sk-SK" sz="2900" b="1" dirty="0"/>
              <a:t> – režisér</a:t>
            </a:r>
            <a:endParaRPr lang="en-US" sz="2900" dirty="0"/>
          </a:p>
          <a:p>
            <a:r>
              <a:rPr lang="sk-SK" sz="2900" b="1" dirty="0"/>
              <a:t>Rozhovor:</a:t>
            </a:r>
            <a:endParaRPr lang="en-US" sz="2900" dirty="0"/>
          </a:p>
          <a:p>
            <a:pPr lvl="0"/>
            <a:r>
              <a:rPr lang="sk-SK" sz="2900" b="1" dirty="0"/>
              <a:t>Seriál sa zameriava na emócie a konflikty medzi postavami. Aký prístup používate, aby ste tieto emócie zachytili čo najúprimnejšie?</a:t>
            </a:r>
            <a:br>
              <a:rPr lang="sk-SK" sz="2900" dirty="0"/>
            </a:br>
            <a:r>
              <a:rPr lang="sk-SK" sz="2900" dirty="0"/>
              <a:t>Počas nakrúcania sa snažím čo najviac komunikovať o tom, čo si myslím, že potrebujeme v danej chvíli dosiahnuť. Snažím sa pomenovať čo najviac vecí, ktoré považujem v danej chvíli za dôležité pre diváka a jeho vnímanie príbehu.</a:t>
            </a:r>
            <a:endParaRPr lang="en-US" sz="2900" dirty="0"/>
          </a:p>
          <a:p>
            <a:r>
              <a:rPr lang="sk-SK" sz="2900" dirty="0"/>
              <a:t>Myslím si, že vďaka tomu sa nám darí s obrazovou zložkou a teda s kameramanom a jeho ľuďmi objavovať v rámci produkčných možností pomerne presné a niekedy aj celkom zaujímavé riešenia rozprávania príbehu a s hercami objavujeme pre konkrétne situácie možno aj zložitejšie emócie. Sú zložitejšie v tom,  že sa skladajú z viacerých, často aj protichodných, alebo vzájomne sa dopĺňajúcich typov emócií.  Situácie a emócie v nich tak získavajú plastickosť a sú menej priamočiare, čím sú bližšie životu a teda možno úprimnejšie.</a:t>
            </a:r>
            <a:endParaRPr lang="en-US" sz="2900" dirty="0"/>
          </a:p>
          <a:p>
            <a:pPr lvl="0"/>
            <a:r>
              <a:rPr lang="sk-SK" sz="2900" b="1" dirty="0"/>
              <a:t>Keď ste sa pustili do réžie tejto série, čo bolo vaším hlavným cieľom?</a:t>
            </a:r>
            <a:br>
              <a:rPr lang="sk-SK" sz="2900" dirty="0"/>
            </a:br>
            <a:r>
              <a:rPr lang="sk-SK" sz="2900" dirty="0"/>
              <a:t>Zrozumiteľnosť. Jednoduchosť. Jasnosť.</a:t>
            </a:r>
            <a:endParaRPr lang="en-US" sz="2900" dirty="0"/>
          </a:p>
          <a:p>
            <a:r>
              <a:rPr lang="sk-SK" sz="2900" dirty="0"/>
              <a:t>To sú slová, ktoré sa snažím mať neustále niekde na pozadí, počas celého výrobného procesu. Sú tu totiž prítomné, čo je pravdepodobne prirodzené, snaha a želanie, aby sa aj táto druhá séria divákom páčila, ideálne aspoň o maličký kúsok viac ako tá prvá. To často vedie k snahe o „bombastické“ riešenia, k snahe o lepšie a krajšie zábery, väčšie a silnejšie emócie, rýchlejšie akcie a podobne.   Ja sa pokúšam ostať čo najviac v kľude a nenechať sa tým strhnúť, snažím sa myslieť na diváka a jeho potreby, na to, aby tomu, čo bude pozerať rozumel, nielen na príbehovej, ale aj osobnej rovine jednotlivých postáv a vďaka tomu príbeh spolu s postavami „</a:t>
            </a:r>
            <a:r>
              <a:rPr lang="sk-SK" sz="2900" dirty="0" err="1"/>
              <a:t>spoluprežíval</a:t>
            </a:r>
            <a:r>
              <a:rPr lang="sk-SK" sz="2900" dirty="0"/>
              <a:t>“.</a:t>
            </a:r>
            <a:endParaRPr lang="en-US" sz="2900" dirty="0"/>
          </a:p>
          <a:p>
            <a:pPr marL="0" indent="0">
              <a:buNone/>
            </a:pPr>
            <a:endParaRPr lang="sk-SK" dirty="0"/>
          </a:p>
        </p:txBody>
      </p:sp>
    </p:spTree>
    <p:extLst>
      <p:ext uri="{BB962C8B-B14F-4D97-AF65-F5344CB8AC3E}">
        <p14:creationId xmlns:p14="http://schemas.microsoft.com/office/powerpoint/2010/main" val="26213681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B0495-EC8E-2130-9785-E4E50F2FA245}"/>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A81460C1-7443-DA1F-B964-3642FFEB6F41}"/>
              </a:ext>
            </a:extLst>
          </p:cNvPr>
          <p:cNvSpPr>
            <a:spLocks noGrp="1"/>
          </p:cNvSpPr>
          <p:nvPr>
            <p:ph type="title"/>
          </p:nvPr>
        </p:nvSpPr>
        <p:spPr/>
        <p:txBody>
          <a:bodyPr/>
          <a:lstStyle/>
          <a:p>
            <a:r>
              <a:rPr lang="sk-SK" dirty="0"/>
              <a:t>RANČ – NOVÉ ČASTI </a:t>
            </a:r>
          </a:p>
        </p:txBody>
      </p:sp>
      <p:sp>
        <p:nvSpPr>
          <p:cNvPr id="2" name="Zástupný objekt pre obsah 1">
            <a:extLst>
              <a:ext uri="{FF2B5EF4-FFF2-40B4-BE49-F238E27FC236}">
                <a16:creationId xmlns:a16="http://schemas.microsoft.com/office/drawing/2014/main" id="{E2FBA528-28FB-6DC6-CB51-BCE21F69BF85}"/>
              </a:ext>
            </a:extLst>
          </p:cNvPr>
          <p:cNvSpPr>
            <a:spLocks noGrp="1"/>
          </p:cNvSpPr>
          <p:nvPr>
            <p:ph idx="1"/>
          </p:nvPr>
        </p:nvSpPr>
        <p:spPr/>
        <p:txBody>
          <a:bodyPr/>
          <a:lstStyle/>
          <a:p>
            <a:r>
              <a:rPr lang="sk-SK" b="1" dirty="0" err="1"/>
              <a:t>Claim</a:t>
            </a:r>
            <a:r>
              <a:rPr lang="sk-SK" b="1" dirty="0"/>
              <a:t>:</a:t>
            </a:r>
            <a:r>
              <a:rPr lang="sk-SK" dirty="0"/>
              <a:t> </a:t>
            </a:r>
            <a:r>
              <a:rPr lang="sk-SK" i="1" dirty="0"/>
              <a:t>„Ranč – láska i pomsta, všetko má svoj čas.“</a:t>
            </a:r>
          </a:p>
          <a:p>
            <a:endParaRPr lang="en-US" dirty="0"/>
          </a:p>
          <a:p>
            <a:r>
              <a:rPr lang="sk-SK" b="1" dirty="0"/>
              <a:t>Dobre vedieť</a:t>
            </a:r>
            <a:r>
              <a:rPr lang="sk-SK" dirty="0"/>
              <a:t>, že nové epizódy uvidíte pravidelne dvakrát týždenne na </a:t>
            </a:r>
            <a:r>
              <a:rPr lang="sk-SK" dirty="0" err="1"/>
              <a:t>JOJke</a:t>
            </a:r>
            <a:r>
              <a:rPr lang="sk-SK" dirty="0"/>
              <a:t> – každý pondelok a stredu o 20:40 </a:t>
            </a:r>
          </a:p>
          <a:p>
            <a:pPr marL="0" indent="0">
              <a:buNone/>
            </a:pPr>
            <a:endParaRPr lang="sk-SK" dirty="0"/>
          </a:p>
          <a:p>
            <a:pPr marL="0" indent="0">
              <a:buNone/>
            </a:pPr>
            <a:endParaRPr lang="en-US" dirty="0"/>
          </a:p>
          <a:p>
            <a:r>
              <a:rPr lang="sk-SK" dirty="0"/>
              <a:t>Kontakt pre médiá:</a:t>
            </a:r>
            <a:br>
              <a:rPr lang="sk-SK" dirty="0"/>
            </a:br>
            <a:r>
              <a:rPr lang="sk-SK" b="1" dirty="0"/>
              <a:t>Katarína Nosková, </a:t>
            </a:r>
            <a:r>
              <a:rPr lang="sk-SK" dirty="0"/>
              <a:t>PR manažérka TV JOJ</a:t>
            </a:r>
            <a:br>
              <a:rPr lang="sk-SK" dirty="0"/>
            </a:br>
            <a:r>
              <a:rPr lang="sk-SK" dirty="0"/>
              <a:t>noskova@joj.sk</a:t>
            </a:r>
            <a:endParaRPr lang="en-US" dirty="0"/>
          </a:p>
          <a:p>
            <a:pPr marL="0" indent="0">
              <a:buNone/>
            </a:pPr>
            <a:endParaRPr lang="sk-SK" dirty="0"/>
          </a:p>
        </p:txBody>
      </p:sp>
    </p:spTree>
    <p:extLst>
      <p:ext uri="{BB962C8B-B14F-4D97-AF65-F5344CB8AC3E}">
        <p14:creationId xmlns:p14="http://schemas.microsoft.com/office/powerpoint/2010/main" val="3466718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C5FAE-8130-4D7A-3E8B-542970F9AB5B}"/>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3F8C1FA5-0BE9-2C80-3F1B-85217046EAA2}"/>
              </a:ext>
            </a:extLst>
          </p:cNvPr>
          <p:cNvSpPr>
            <a:spLocks noGrp="1"/>
          </p:cNvSpPr>
          <p:nvPr>
            <p:ph type="title"/>
          </p:nvPr>
        </p:nvSpPr>
        <p:spPr/>
        <p:txBody>
          <a:bodyPr/>
          <a:lstStyle/>
          <a:p>
            <a:r>
              <a:rPr lang="sk-SK" dirty="0"/>
              <a:t>RANČ – NOVÉ ČASTI </a:t>
            </a:r>
          </a:p>
        </p:txBody>
      </p:sp>
      <p:sp>
        <p:nvSpPr>
          <p:cNvPr id="2" name="Zástupný objekt pre obsah 1">
            <a:extLst>
              <a:ext uri="{FF2B5EF4-FFF2-40B4-BE49-F238E27FC236}">
                <a16:creationId xmlns:a16="http://schemas.microsoft.com/office/drawing/2014/main" id="{775F4305-69A7-6605-EA57-623D7AC5F5C8}"/>
              </a:ext>
            </a:extLst>
          </p:cNvPr>
          <p:cNvSpPr>
            <a:spLocks noGrp="1"/>
          </p:cNvSpPr>
          <p:nvPr>
            <p:ph idx="1"/>
          </p:nvPr>
        </p:nvSpPr>
        <p:spPr/>
        <p:txBody>
          <a:bodyPr>
            <a:normAutofit fontScale="92500" lnSpcReduction="20000"/>
          </a:bodyPr>
          <a:lstStyle/>
          <a:p>
            <a:r>
              <a:rPr lang="sk-SK" b="1" dirty="0"/>
              <a:t>RANČ  2</a:t>
            </a:r>
          </a:p>
          <a:p>
            <a:r>
              <a:rPr lang="sk-SK" dirty="0"/>
              <a:t>Žáner: rodinná sága, 32 častí</a:t>
            </a:r>
            <a:endParaRPr lang="en-US" dirty="0"/>
          </a:p>
          <a:p>
            <a:r>
              <a:rPr lang="sk-SK" dirty="0"/>
              <a:t>Námet: Danica Hričová</a:t>
            </a:r>
            <a:endParaRPr lang="en-US" dirty="0"/>
          </a:p>
          <a:p>
            <a:r>
              <a:rPr lang="sk-SK" dirty="0"/>
              <a:t>Scenár: Danica Hričová, Adam Halák, Kristína </a:t>
            </a:r>
            <a:r>
              <a:rPr lang="sk-SK" dirty="0" err="1"/>
              <a:t>Víglaská</a:t>
            </a:r>
            <a:r>
              <a:rPr lang="sk-SK" dirty="0"/>
              <a:t> </a:t>
            </a:r>
            <a:r>
              <a:rPr lang="sk-SK" dirty="0" err="1"/>
              <a:t>Lévai</a:t>
            </a:r>
            <a:endParaRPr lang="en-US" dirty="0"/>
          </a:p>
          <a:p>
            <a:r>
              <a:rPr lang="sk-SK" dirty="0"/>
              <a:t>Kreatívny producent: Danica Hričová</a:t>
            </a:r>
            <a:endParaRPr lang="en-US" dirty="0"/>
          </a:p>
          <a:p>
            <a:r>
              <a:rPr lang="sk-SK" dirty="0"/>
              <a:t>Réžia: Roman </a:t>
            </a:r>
            <a:r>
              <a:rPr lang="sk-SK" dirty="0" err="1"/>
              <a:t>Fábian</a:t>
            </a:r>
            <a:endParaRPr lang="en-US" dirty="0"/>
          </a:p>
          <a:p>
            <a:r>
              <a:rPr lang="sk-SK" dirty="0"/>
              <a:t>Hrajú: </a:t>
            </a:r>
            <a:r>
              <a:rPr lang="sk-SK" dirty="0" err="1"/>
              <a:t>Noël</a:t>
            </a:r>
            <a:r>
              <a:rPr lang="sk-SK" dirty="0"/>
              <a:t> Czuczor, Miroslav </a:t>
            </a:r>
            <a:r>
              <a:rPr lang="sk-SK" dirty="0" err="1"/>
              <a:t>Noga</a:t>
            </a:r>
            <a:r>
              <a:rPr lang="sk-SK" dirty="0"/>
              <a:t>, Roman Poláčik, Anna Javorková, Eva Matejková, Kristína </a:t>
            </a:r>
            <a:r>
              <a:rPr lang="sk-SK" dirty="0" err="1"/>
              <a:t>Madarová</a:t>
            </a:r>
            <a:r>
              <a:rPr lang="sk-SK" dirty="0"/>
              <a:t>, Zuzana Kanócz, Karol Tóth, Juraj Bača, Hana Gregorová, Dávid </a:t>
            </a:r>
            <a:r>
              <a:rPr lang="sk-SK" dirty="0" err="1"/>
              <a:t>Uzsák</a:t>
            </a:r>
            <a:r>
              <a:rPr lang="sk-SK" dirty="0"/>
              <a:t>, Viktória Petrášová, Ladislav Bédi, Jakub </a:t>
            </a:r>
            <a:r>
              <a:rPr lang="sk-SK" dirty="0" err="1"/>
              <a:t>Kuka</a:t>
            </a:r>
            <a:r>
              <a:rPr lang="sk-SK" dirty="0"/>
              <a:t>, Attila </a:t>
            </a:r>
            <a:r>
              <a:rPr lang="sk-SK" dirty="0" err="1"/>
              <a:t>Matušek</a:t>
            </a:r>
            <a:r>
              <a:rPr lang="sk-SK" dirty="0"/>
              <a:t>, Helena </a:t>
            </a:r>
            <a:r>
              <a:rPr lang="sk-SK" dirty="0" err="1"/>
              <a:t>Geregová</a:t>
            </a:r>
            <a:r>
              <a:rPr lang="sk-SK" dirty="0"/>
              <a:t>, Róbert Sipos, Emily Bédi Drobňáková, Veronika </a:t>
            </a:r>
            <a:r>
              <a:rPr lang="sk-SK" dirty="0" err="1"/>
              <a:t>Meszárosová</a:t>
            </a:r>
            <a:r>
              <a:rPr lang="sk-SK" dirty="0"/>
              <a:t>, Monika </a:t>
            </a:r>
            <a:r>
              <a:rPr lang="sk-SK" dirty="0" err="1"/>
              <a:t>Šagátová</a:t>
            </a:r>
            <a:r>
              <a:rPr lang="sk-SK" dirty="0"/>
              <a:t>, Kristína </a:t>
            </a:r>
            <a:r>
              <a:rPr lang="sk-SK" dirty="0" err="1"/>
              <a:t>Spáčová</a:t>
            </a:r>
            <a:r>
              <a:rPr lang="sk-SK" dirty="0"/>
              <a:t>, Diana Klamová, Erik </a:t>
            </a:r>
            <a:r>
              <a:rPr lang="sk-SK" dirty="0" err="1"/>
              <a:t>Žibek</a:t>
            </a:r>
            <a:r>
              <a:rPr lang="sk-SK" dirty="0"/>
              <a:t>, Matúš </a:t>
            </a:r>
            <a:r>
              <a:rPr lang="sk-SK" dirty="0" err="1"/>
              <a:t>Kvietik</a:t>
            </a:r>
            <a:r>
              <a:rPr lang="sk-SK" dirty="0"/>
              <a:t>, Milo Kráľ a ďalší...</a:t>
            </a:r>
            <a:endParaRPr lang="en-US" dirty="0"/>
          </a:p>
          <a:p>
            <a:pPr marL="0" indent="0">
              <a:buNone/>
            </a:pPr>
            <a:endParaRPr lang="sk-SK" dirty="0"/>
          </a:p>
        </p:txBody>
      </p:sp>
    </p:spTree>
    <p:extLst>
      <p:ext uri="{BB962C8B-B14F-4D97-AF65-F5344CB8AC3E}">
        <p14:creationId xmlns:p14="http://schemas.microsoft.com/office/powerpoint/2010/main" val="1748996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1227D-9082-DDB8-27AF-C4B1200B05A0}"/>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9AAB5BFC-AA9B-3415-DC38-4E9044A8CBAD}"/>
              </a:ext>
            </a:extLst>
          </p:cNvPr>
          <p:cNvSpPr>
            <a:spLocks noGrp="1"/>
          </p:cNvSpPr>
          <p:nvPr>
            <p:ph type="title"/>
          </p:nvPr>
        </p:nvSpPr>
        <p:spPr/>
        <p:txBody>
          <a:bodyPr/>
          <a:lstStyle/>
          <a:p>
            <a:r>
              <a:rPr lang="sk-SK" dirty="0"/>
              <a:t>RANČ – NOVÉ ČASTI </a:t>
            </a:r>
          </a:p>
        </p:txBody>
      </p:sp>
      <p:sp>
        <p:nvSpPr>
          <p:cNvPr id="2" name="Zástupný objekt pre obsah 1">
            <a:extLst>
              <a:ext uri="{FF2B5EF4-FFF2-40B4-BE49-F238E27FC236}">
                <a16:creationId xmlns:a16="http://schemas.microsoft.com/office/drawing/2014/main" id="{DFA82A81-4442-254B-E619-03EEA1840A31}"/>
              </a:ext>
            </a:extLst>
          </p:cNvPr>
          <p:cNvSpPr>
            <a:spLocks noGrp="1"/>
          </p:cNvSpPr>
          <p:nvPr>
            <p:ph idx="1"/>
          </p:nvPr>
        </p:nvSpPr>
        <p:spPr>
          <a:xfrm>
            <a:off x="838200" y="1399032"/>
            <a:ext cx="10515600" cy="5367528"/>
          </a:xfrm>
        </p:spPr>
        <p:txBody>
          <a:bodyPr>
            <a:normAutofit fontScale="25000" lnSpcReduction="20000"/>
          </a:bodyPr>
          <a:lstStyle/>
          <a:p>
            <a:r>
              <a:rPr lang="sk-SK" sz="5600" b="1" dirty="0"/>
              <a:t>Nové výzvy, nečakané spojenectvá a odhalené tajomstvá</a:t>
            </a:r>
            <a:endParaRPr lang="en-US" sz="5600" dirty="0"/>
          </a:p>
          <a:p>
            <a:r>
              <a:rPr lang="sk-SK" sz="5600" b="1" dirty="0"/>
              <a:t>Druhá séria Ranča</a:t>
            </a:r>
            <a:r>
              <a:rPr lang="sk-SK" sz="5600" dirty="0"/>
              <a:t> prichádza s ešte napínavejšími zápletkami a intenzívnejšími osobnými konfliktmi. Po dramatických udalostiach prvej série, ktoré výrazne zasiahli do životov hlavných postáv, sa všetko opäť rozbieha na malebnom vidieckom ranči, kde sa minulosť a prítomnosť neustále stretávajú.</a:t>
            </a:r>
            <a:endParaRPr lang="en-US" sz="5600" dirty="0"/>
          </a:p>
          <a:p>
            <a:r>
              <a:rPr lang="sk-SK" sz="5600" b="1" dirty="0"/>
              <a:t>Vlado - </a:t>
            </a:r>
            <a:r>
              <a:rPr lang="sk-SK" sz="5600" b="1" dirty="0" err="1"/>
              <a:t>Noël</a:t>
            </a:r>
            <a:r>
              <a:rPr lang="sk-SK" sz="5600" b="1" dirty="0"/>
              <a:t> Czuczor </a:t>
            </a:r>
            <a:r>
              <a:rPr lang="sk-SK" sz="5600" dirty="0"/>
              <a:t>sa po dlhšom čase vracia domov. Čelí novým výzvam a musí sa postaviť zoči-voči starým nepriateľom aj neľútostnej realite života na vidieku. Jeho návrat znamená aj zápas so sebou samým – zmenil sa, prešiel vnútornou premenou, ktorá ho núti čeliť veciam, ktoré kedysi potláčal. Vzťahy s blízkymi už nie sú ako predtým. Vlado sa vracia k životu, ktorý považoval za stratený, no zároveň ho čakajú rozhodnutia, ktoré ho neustále balansujú medzi minulosťou a prítomnosťou. Ocitá sa na križovatke – medzi tým, čo bolo, a tým, čo môže byť.</a:t>
            </a:r>
            <a:endParaRPr lang="en-US" sz="5600" dirty="0"/>
          </a:p>
          <a:p>
            <a:r>
              <a:rPr lang="sk-SK" sz="5600" b="1" dirty="0" err="1"/>
              <a:t>Ondro</a:t>
            </a:r>
            <a:r>
              <a:rPr lang="sk-SK" sz="5600" b="1" dirty="0"/>
              <a:t> - Roman Poláčik</a:t>
            </a:r>
            <a:r>
              <a:rPr lang="sk-SK" sz="5600" dirty="0"/>
              <a:t> sa učí byť manželom a otcom – každý deň nanovo. Jeho pomerne pokojný rodinný život však ohrozujú jeho staré zvyky, ktorých sa snaží zbaviť. Chce byť spoľahlivým chlapom, akým ho vždy chceli mať, no svet okolo neho sa mení rýchlejšie, než by si prial. </a:t>
            </a:r>
            <a:endParaRPr lang="en-US" sz="5600" dirty="0"/>
          </a:p>
          <a:p>
            <a:r>
              <a:rPr lang="sk-SK" sz="5600" b="1" dirty="0"/>
              <a:t>Jana - Kristína </a:t>
            </a:r>
            <a:r>
              <a:rPr lang="sk-SK" sz="5600" b="1" dirty="0" err="1"/>
              <a:t>Madarová</a:t>
            </a:r>
            <a:r>
              <a:rPr lang="sk-SK" sz="5600" dirty="0"/>
              <a:t> túži po niečom, čo </a:t>
            </a:r>
            <a:r>
              <a:rPr lang="sk-SK" sz="5600" dirty="0" err="1"/>
              <a:t>Ondro</a:t>
            </a:r>
            <a:r>
              <a:rPr lang="sk-SK" sz="5600" dirty="0"/>
              <a:t> (Roman Poláčik) zatiaľ nedokáže celkom pomenovať. Ich sny o budúcnosti nemajú rovnaké obrysy, ale kvôli malému Ondríkovi sa obaja snažia – každý po svojom. Nie je to ideálne, ale je to skutočné.</a:t>
            </a:r>
            <a:endParaRPr lang="en-US" sz="5600" dirty="0"/>
          </a:p>
          <a:p>
            <a:r>
              <a:rPr lang="sk-SK" sz="5600" b="1" dirty="0"/>
              <a:t>Miloš </a:t>
            </a:r>
            <a:r>
              <a:rPr lang="sk-SK" sz="5600" b="1" dirty="0" err="1"/>
              <a:t>Ziman</a:t>
            </a:r>
            <a:r>
              <a:rPr lang="sk-SK" sz="5600" b="1" dirty="0"/>
              <a:t> - Miroslav </a:t>
            </a:r>
            <a:r>
              <a:rPr lang="sk-SK" sz="5600" b="1" dirty="0" err="1"/>
              <a:t>Noga</a:t>
            </a:r>
            <a:r>
              <a:rPr lang="sk-SK" sz="5600" b="1" dirty="0"/>
              <a:t>,</a:t>
            </a:r>
            <a:r>
              <a:rPr lang="sk-SK" sz="5600" dirty="0"/>
              <a:t> ktorý sa na začiatku série javí ako „odstavený“, stále skrýva tajomstvá, ktoré ho môžu buď vrátiť späť na výslnie, alebo ho potopiť až na dno. Stále hrá hru – tentoraz nebezpečnejšiu. Nenechá sa zatlačiť do úzadia a opäť začína ťahať za nitky. Jeho plány môžu zmeniť všetko, čo sa na ranči doteraz udialo.</a:t>
            </a:r>
            <a:endParaRPr lang="en-US" sz="5600" dirty="0"/>
          </a:p>
          <a:p>
            <a:r>
              <a:rPr lang="sk-SK" sz="5600" dirty="0"/>
              <a:t>Do deja vstupujú nové postavy, ktoré prinášajú nečakané spojenectvá aj konflikty. </a:t>
            </a:r>
            <a:r>
              <a:rPr lang="sk-SK" sz="5600" b="1" dirty="0"/>
              <a:t>Adam (Juraj Bača)</a:t>
            </a:r>
            <a:r>
              <a:rPr lang="sk-SK" sz="5600" dirty="0"/>
              <a:t> a </a:t>
            </a:r>
            <a:r>
              <a:rPr lang="sk-SK" sz="5600" b="1" dirty="0"/>
              <a:t>Sára (Zuzana Kanócz)</a:t>
            </a:r>
            <a:r>
              <a:rPr lang="sk-SK" sz="5600" dirty="0"/>
              <a:t> zohrávajú kľúčovú úlohu pri formovaní budúcnosti ranča a rodinných vzťahov. Ich prítomnosť prinesie nový rozmer do napätia medzi </a:t>
            </a:r>
            <a:r>
              <a:rPr lang="sk-SK" sz="5600" dirty="0" err="1"/>
              <a:t>Zimanovcami</a:t>
            </a:r>
            <a:r>
              <a:rPr lang="sk-SK" sz="5600" dirty="0"/>
              <a:t> a </a:t>
            </a:r>
            <a:r>
              <a:rPr lang="sk-SK" sz="5600" dirty="0" err="1"/>
              <a:t>Havranovcami</a:t>
            </a:r>
            <a:r>
              <a:rPr lang="sk-SK" sz="5600" dirty="0"/>
              <a:t> aj do osobných životov postáv.</a:t>
            </a:r>
            <a:endParaRPr lang="en-US" sz="5600" dirty="0"/>
          </a:p>
          <a:p>
            <a:r>
              <a:rPr lang="sk-SK" sz="5600" dirty="0"/>
              <a:t>Druhá séria aj naďalej sleduje príbehy a osudy obľúbených </a:t>
            </a:r>
            <a:r>
              <a:rPr lang="sk-SK" sz="5600" dirty="0" err="1"/>
              <a:t>stajníkov</a:t>
            </a:r>
            <a:r>
              <a:rPr lang="sk-SK" sz="5600" dirty="0"/>
              <a:t> a ich rodín. Nebude núdza ani o zaujímavých návštevníkov, ktorí môžu ranču priniesť nové príležitosti – alebo záhubu.</a:t>
            </a:r>
            <a:endParaRPr lang="en-US" sz="5600" dirty="0"/>
          </a:p>
          <a:p>
            <a:r>
              <a:rPr lang="sk-SK" sz="5600" dirty="0"/>
              <a:t>Séria opäť otvára tému rodinných väzieb, ktoré sú vystavené skúškam, napätiu a odhaľovaniu tajomstiev. Zima je stále blízko, ale nové výzvy a rozhodnutia posúvajú postavy do neznáma.</a:t>
            </a:r>
            <a:endParaRPr lang="en-US" sz="5600" dirty="0"/>
          </a:p>
          <a:p>
            <a:r>
              <a:rPr lang="sk-SK" sz="5600" dirty="0"/>
              <a:t>Nové časti rodinnej ságy Ranč tak neprinášajú len pokračovanie známych príbehov, ale aj odkrývanie temných záležitostí z minulosti, ktoré majú stále dosah na prítomnosť. Postavy stoja na križovatke, kde každé rozhodnutie môže zmeniť ich osudy – alebo zničiť všetko, čo si doteraz vybudovali.</a:t>
            </a:r>
            <a:endParaRPr lang="en-US" sz="5600" dirty="0"/>
          </a:p>
          <a:p>
            <a:pPr marL="0" indent="0">
              <a:buNone/>
            </a:pPr>
            <a:endParaRPr lang="en-US" dirty="0"/>
          </a:p>
          <a:p>
            <a:pPr marL="0" indent="0">
              <a:buNone/>
            </a:pPr>
            <a:endParaRPr lang="sk-SK" dirty="0"/>
          </a:p>
        </p:txBody>
      </p:sp>
    </p:spTree>
    <p:extLst>
      <p:ext uri="{BB962C8B-B14F-4D97-AF65-F5344CB8AC3E}">
        <p14:creationId xmlns:p14="http://schemas.microsoft.com/office/powerpoint/2010/main" val="1069417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E018D-D6ED-FA2B-E468-CFBC3D649F6C}"/>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D0EE8917-EB63-7A2F-9012-4EEF28786C9F}"/>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FA78E85A-3901-84E9-154B-104CD02CF56B}"/>
              </a:ext>
            </a:extLst>
          </p:cNvPr>
          <p:cNvSpPr>
            <a:spLocks noGrp="1"/>
          </p:cNvSpPr>
          <p:nvPr>
            <p:ph idx="1"/>
          </p:nvPr>
        </p:nvSpPr>
        <p:spPr/>
        <p:txBody>
          <a:bodyPr>
            <a:normAutofit fontScale="47500" lnSpcReduction="20000"/>
          </a:bodyPr>
          <a:lstStyle/>
          <a:p>
            <a:r>
              <a:rPr lang="sk-SK" sz="3400" b="1" dirty="0" err="1"/>
              <a:t>Noël</a:t>
            </a:r>
            <a:r>
              <a:rPr lang="sk-SK" sz="3400" b="1" dirty="0"/>
              <a:t> Czuczor – Vlado </a:t>
            </a:r>
            <a:r>
              <a:rPr lang="sk-SK" sz="3400" b="1" dirty="0" err="1"/>
              <a:t>Ziman</a:t>
            </a:r>
            <a:endParaRPr lang="en-US" sz="3400" dirty="0"/>
          </a:p>
          <a:p>
            <a:r>
              <a:rPr lang="sk-SK" b="1" dirty="0"/>
              <a:t>Postava:</a:t>
            </a:r>
            <a:r>
              <a:rPr lang="sk-SK" dirty="0"/>
              <a:t> Vlado sa po dlhšom čase vracia domov. Čelí novým výzvam a musí sa postaviť zoči-voči starým nepriateľom aj neľútostnej realite života na vidieku. Jeho návrat znamená aj zápas so sebou samým – zmenil sa, prešiel vnútornou premenou, ktorá ho núti čeliť veciam, ktoré kedysi potláčal. Vzťahy s blízkymi už nie sú ako predtým. Vlado sa vracia k životu, ktorý považoval za stratený, no zároveň ho čakajú rozhodnutia, ktoré ho neustále balansujú medzi minulosťou a prítomnosťou. Ocitá sa na križovatke – medzi tým, čo bolo, a tým, čo môže byť.</a:t>
            </a:r>
            <a:endParaRPr lang="en-US" dirty="0"/>
          </a:p>
          <a:p>
            <a:r>
              <a:rPr lang="sk-SK" sz="3400" b="1" dirty="0"/>
              <a:t>Rozhovor </a:t>
            </a:r>
            <a:r>
              <a:rPr lang="sk-SK" sz="3400" b="1" dirty="0" err="1"/>
              <a:t>Noël</a:t>
            </a:r>
            <a:r>
              <a:rPr lang="sk-SK" sz="3400" b="1" dirty="0"/>
              <a:t> Czuczor:</a:t>
            </a:r>
            <a:endParaRPr lang="en-US" sz="3400" dirty="0"/>
          </a:p>
          <a:p>
            <a:pPr lvl="0"/>
            <a:r>
              <a:rPr lang="sk-SK" b="1" dirty="0"/>
              <a:t>Ako sa vám zmenil vzťah k prírode a zvieratám po dvoch sériách?</a:t>
            </a:r>
            <a:br>
              <a:rPr lang="sk-SK" dirty="0"/>
            </a:br>
            <a:r>
              <a:rPr lang="sk-SK" dirty="0"/>
              <a:t>Nezmenil. Skôr sa utužil a rozšíril. Ak máte vzťah k zvieratám alebo k prírode v krvi prirodzene – a to ja mám – inak to už byť ani nemôže. (smiech)</a:t>
            </a:r>
            <a:endParaRPr lang="en-US" dirty="0"/>
          </a:p>
          <a:p>
            <a:pPr lvl="0"/>
            <a:r>
              <a:rPr lang="sk-SK" b="1" dirty="0"/>
              <a:t>Nakrúcať len v exteriéroch je určite výzva. Zažili ste niečo, čo by ste v štúdiu nezažili?</a:t>
            </a:r>
            <a:br>
              <a:rPr lang="sk-SK" dirty="0"/>
            </a:br>
            <a:r>
              <a:rPr lang="sk-SK" dirty="0"/>
              <a:t>Je to výzva najmä preto, že pred živlami sa v prírode neskryjete nikam. V prvej sérii sme si prešli všetkými ročnými obdobiami. Pri druhej sme začali v pomerne chladnom počasí a prirodzene skočili do letných horúčav a často sa stalo, že sme v hrubom oblečení nakrúcali scény v páľavách a naopak letné scény v mraze. Je to však súčasť našej práce. Ja mám počas leta veľmi blízky vzťah k dáždniku, je to dáma a volá sa Gertrúda, neurobím bez nej ani krok.(smiech) Kolegyne od kostýmov sa na tom často zabávajú, ak mi zíde z očí, začínam byť nesvoj a po dokončení scény bežím k nej. Byť celý deň na horúcom slnku je celkom drsná vec ak sa nemáte kde schladiť. Minulý rok som po jednom takomto dni skončil ako vzbĺknutá </a:t>
            </a:r>
            <a:r>
              <a:rPr lang="sk-SK" dirty="0" err="1"/>
              <a:t>topinka</a:t>
            </a:r>
            <a:r>
              <a:rPr lang="sk-SK" dirty="0"/>
              <a:t>, no a tento rok mi Gertrúda pomáha nestať sa opäť takouto </a:t>
            </a:r>
            <a:r>
              <a:rPr lang="sk-SK" dirty="0" err="1"/>
              <a:t>topinkou</a:t>
            </a:r>
            <a:r>
              <a:rPr lang="sk-SK" dirty="0"/>
              <a:t>.</a:t>
            </a:r>
            <a:endParaRPr lang="en-US" dirty="0"/>
          </a:p>
          <a:p>
            <a:r>
              <a:rPr lang="sk-SK" b="1" dirty="0"/>
              <a:t>Vaša postava sa vyvíja. Kam sa posunula od prvej série?</a:t>
            </a:r>
            <a:br>
              <a:rPr lang="sk-SK" dirty="0"/>
            </a:br>
            <a:r>
              <a:rPr lang="sk-SK" dirty="0"/>
              <a:t>V prvom rade musím spomenúť jedno meno. A tým je Danica Hričová. Naša kreatívna producentka a autorka. S Danicou si rozumieme na vlnách, ktoré ma stále vedia prekvapiť v tom najlepšom zmysle. Keď sme minulý rok dokončili prvú sériu, niekoľko mesiacov som nedokázal prestať myslieť na to čo je s Vladom po skončení poslednej epizódy. A potom sa mi to odrazu všetko vyjasnilo a prišiel som za Danicou s nápadom kam by jeho príbeh mohol pokračovať. Videl som to ako jedinú možnosť. A Danica nielen súhlasila, ale videla to rovnako ako ja. Ona vedela a vie, že tá postava je mi neuveriteľne blízka, a že mi na nej záleží. A myslím, že aj preto mi verila. A to si nesmierne cením. Nie každý je ochotný podať vám ruku a veriť vám takýmto spôsobom. Je to aj jej srdcový projekt a to, že mi verila si veľmi cením.</a:t>
            </a:r>
          </a:p>
        </p:txBody>
      </p:sp>
    </p:spTree>
    <p:extLst>
      <p:ext uri="{BB962C8B-B14F-4D97-AF65-F5344CB8AC3E}">
        <p14:creationId xmlns:p14="http://schemas.microsoft.com/office/powerpoint/2010/main" val="2778360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07306-F9B2-FDA6-9FD2-EBEB4E4FF116}"/>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3771E591-8EF8-B9E1-DBF0-5FA6F0F207EE}"/>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FD925F6F-ADC2-7BBC-78F4-066E324CF5E0}"/>
              </a:ext>
            </a:extLst>
          </p:cNvPr>
          <p:cNvSpPr>
            <a:spLocks noGrp="1"/>
          </p:cNvSpPr>
          <p:nvPr>
            <p:ph idx="1"/>
          </p:nvPr>
        </p:nvSpPr>
        <p:spPr/>
        <p:txBody>
          <a:bodyPr>
            <a:normAutofit fontScale="62500" lnSpcReduction="20000"/>
          </a:bodyPr>
          <a:lstStyle/>
          <a:p>
            <a:r>
              <a:rPr lang="sk-SK" b="1" dirty="0"/>
              <a:t>Roman Poláčik – </a:t>
            </a:r>
            <a:r>
              <a:rPr lang="sk-SK" b="1" dirty="0" err="1"/>
              <a:t>Ondro</a:t>
            </a:r>
            <a:r>
              <a:rPr lang="sk-SK" b="1" dirty="0"/>
              <a:t> </a:t>
            </a:r>
            <a:r>
              <a:rPr lang="sk-SK" b="1" dirty="0" err="1"/>
              <a:t>Ziman</a:t>
            </a:r>
            <a:endParaRPr lang="en-US" dirty="0"/>
          </a:p>
          <a:p>
            <a:r>
              <a:rPr lang="sk-SK" b="1" dirty="0"/>
              <a:t>Postava:</a:t>
            </a:r>
            <a:r>
              <a:rPr lang="sk-SK" dirty="0"/>
              <a:t> </a:t>
            </a:r>
            <a:r>
              <a:rPr lang="sk-SK" dirty="0" err="1"/>
              <a:t>Ondro</a:t>
            </a:r>
            <a:r>
              <a:rPr lang="sk-SK" dirty="0"/>
              <a:t> sa učí byť manželom a otcom – každý deň nanovo. Jeho pomerne pokojný rodinný život však ohrozujú jeho staré zvyky, ktorých sa snaží zbaviť. Chce byť spoľahlivým chlapom, akým ho vždy chceli mať, no svet okolo neho sa mení rýchlejšie, než by si prial.</a:t>
            </a:r>
            <a:endParaRPr lang="en-US" dirty="0"/>
          </a:p>
          <a:p>
            <a:r>
              <a:rPr lang="sk-SK" b="1" dirty="0"/>
              <a:t>Rozhovor Roman Poláčik:</a:t>
            </a:r>
            <a:endParaRPr lang="en-US" dirty="0"/>
          </a:p>
          <a:p>
            <a:pPr lvl="0"/>
            <a:r>
              <a:rPr lang="sk-SK" b="1" dirty="0"/>
              <a:t>Ako sa vám zmenil vzťah k prírode a zvieratám po dvoch sériách?</a:t>
            </a:r>
            <a:br>
              <a:rPr lang="sk-SK" dirty="0"/>
            </a:br>
            <a:r>
              <a:rPr lang="sk-SK" dirty="0"/>
              <a:t>Pochádzam z Oravy, takže nakrúcanie v exteriéroch som prijal veľmi pozitívne. Pracovať v takýchto podmienkach dodáva človeku pocit slobody. Po pár týždňoch to začnete vnímať ako samozrejmosť – a po skončení nakrúcania si zrazu uvedomíte, ako veľmi vám to chýba.</a:t>
            </a:r>
            <a:endParaRPr lang="en-US" dirty="0"/>
          </a:p>
          <a:p>
            <a:pPr lvl="0"/>
            <a:r>
              <a:rPr lang="sk-SK" b="1" dirty="0"/>
              <a:t>Vaša postava sa vyvíja. Kam sa posunula?</a:t>
            </a:r>
            <a:br>
              <a:rPr lang="sk-SK" dirty="0"/>
            </a:br>
            <a:r>
              <a:rPr lang="sk-SK" dirty="0" err="1"/>
              <a:t>Ondro</a:t>
            </a:r>
            <a:r>
              <a:rPr lang="sk-SK" dirty="0"/>
              <a:t> </a:t>
            </a:r>
            <a:r>
              <a:rPr lang="sk-SK" dirty="0" err="1"/>
              <a:t>Ziman</a:t>
            </a:r>
            <a:r>
              <a:rPr lang="sk-SK" dirty="0"/>
              <a:t> bol od začiatku zložitý chlap, ktorý občas nerozumel ani sám sebe – najmä vo vzťahoch so ženami. Táto hybná sila je zachovaná aj v druhej sérii a prináša mu nové otázky, na ktoré hľadá odpovede. Zároveň dáva priestor aj novým postavám, ktoré mu vstupujú do života.</a:t>
            </a:r>
            <a:endParaRPr lang="en-US" dirty="0"/>
          </a:p>
          <a:p>
            <a:r>
              <a:rPr lang="sk-SK" b="1" dirty="0"/>
              <a:t>Objavia sa nové postavy a zápletky. Ako ich vnímate vy?</a:t>
            </a:r>
            <a:br>
              <a:rPr lang="sk-SK" dirty="0"/>
            </a:br>
            <a:r>
              <a:rPr lang="sk-SK" dirty="0"/>
              <a:t>Nové postavy sú vždy atraktívne – pre nás aj pre divákov. V mojom prípade ide o Moniku </a:t>
            </a:r>
            <a:r>
              <a:rPr lang="sk-SK" dirty="0" err="1"/>
              <a:t>Šagátovú</a:t>
            </a:r>
            <a:r>
              <a:rPr lang="sk-SK" dirty="0"/>
              <a:t>, ktorá sa ako fotografka Viky pripletie </a:t>
            </a:r>
            <a:r>
              <a:rPr lang="sk-SK" dirty="0" err="1"/>
              <a:t>Ondrovi</a:t>
            </a:r>
            <a:r>
              <a:rPr lang="sk-SK" dirty="0"/>
              <a:t> do rodinného života. Takže o problém je postarané.</a:t>
            </a:r>
          </a:p>
        </p:txBody>
      </p:sp>
    </p:spTree>
    <p:extLst>
      <p:ext uri="{BB962C8B-B14F-4D97-AF65-F5344CB8AC3E}">
        <p14:creationId xmlns:p14="http://schemas.microsoft.com/office/powerpoint/2010/main" val="3353029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9099A-9469-081F-2D2B-3BAE41C77C8B}"/>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502EE4A4-3013-19D8-5ECA-FCEF19625ACE}"/>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DDCA88EC-CF83-05A3-4005-8C4AA6AA8DBA}"/>
              </a:ext>
            </a:extLst>
          </p:cNvPr>
          <p:cNvSpPr>
            <a:spLocks noGrp="1"/>
          </p:cNvSpPr>
          <p:nvPr>
            <p:ph idx="1"/>
          </p:nvPr>
        </p:nvSpPr>
        <p:spPr/>
        <p:txBody>
          <a:bodyPr>
            <a:normAutofit fontScale="55000" lnSpcReduction="20000"/>
          </a:bodyPr>
          <a:lstStyle/>
          <a:p>
            <a:r>
              <a:rPr lang="sk-SK" sz="2900" b="1" dirty="0"/>
              <a:t>Miroslav </a:t>
            </a:r>
            <a:r>
              <a:rPr lang="sk-SK" sz="2900" b="1" dirty="0" err="1"/>
              <a:t>Noga</a:t>
            </a:r>
            <a:r>
              <a:rPr lang="sk-SK" sz="2900" b="1" dirty="0"/>
              <a:t> – Miloš </a:t>
            </a:r>
            <a:r>
              <a:rPr lang="sk-SK" sz="2900" b="1" dirty="0" err="1"/>
              <a:t>Ziman</a:t>
            </a:r>
            <a:endParaRPr lang="en-US" sz="2900" dirty="0"/>
          </a:p>
          <a:p>
            <a:r>
              <a:rPr lang="sk-SK" b="1" dirty="0"/>
              <a:t>Postava:</a:t>
            </a:r>
            <a:r>
              <a:rPr lang="sk-SK" dirty="0"/>
              <a:t> Miloš sa na začiatku série javí ako „odstavený“, stále skrýva tajomstvá, ktoré ho môžu buď vrátiť späť na výslnie, alebo ho potopiť až na dno. Stále hrá hru – tentoraz nebezpečnejšiu. Nenechá sa zatlačiť do úzadia a opäť začína ťahať za nitky. Jeho plány môžu zmeniť všetko, čo sa na ranči doteraz udialo.</a:t>
            </a:r>
            <a:endParaRPr lang="en-US" dirty="0"/>
          </a:p>
          <a:p>
            <a:r>
              <a:rPr lang="sk-SK" sz="2900" b="1" dirty="0"/>
              <a:t>Rozhovor Miroslav </a:t>
            </a:r>
            <a:r>
              <a:rPr lang="sk-SK" sz="2900" b="1" dirty="0" err="1"/>
              <a:t>Noga</a:t>
            </a:r>
            <a:r>
              <a:rPr lang="sk-SK" sz="2900" b="1" dirty="0"/>
              <a:t>:</a:t>
            </a:r>
            <a:endParaRPr lang="en-US" sz="2900" dirty="0"/>
          </a:p>
          <a:p>
            <a:pPr lvl="0"/>
            <a:r>
              <a:rPr lang="sk-SK" b="1" dirty="0"/>
              <a:t>Ako sa vám zmenil vzťah k prírode a zvieratám po dvoch sériách?</a:t>
            </a:r>
            <a:br>
              <a:rPr lang="sk-SK" dirty="0"/>
            </a:br>
            <a:r>
              <a:rPr lang="sk-SK" dirty="0"/>
              <a:t>Na kone som bol zvyknutý už z filmovania pred 25 rokmi – sú to naozaj úžasné zvieratá. Napriek tomu, že ich máme po ruke, na rekreačné jazdenie nie je čas, pretože máme veľmi nabité filmovacie dni. K prírode v Karpatoch mám blízky vzťah od detstva – vyrastal som v Bratislave a babky som mal v Chorvátskom Grobe a vo Viničnom. Okrem toho sme mali na ZDŠ skvelého slobodomyseľného pionierskeho vedúceho, ktorý nás viedol k turistike, a tak sme prešli Karpaty krížom-krážom. Aj neskôr, počas gymnázia, sme chodili so skvelou partiou pravidelne na víkendové </a:t>
            </a:r>
            <a:r>
              <a:rPr lang="sk-SK" dirty="0" err="1"/>
              <a:t>stanovačky</a:t>
            </a:r>
            <a:r>
              <a:rPr lang="sk-SK" dirty="0"/>
              <a:t> s gitarou, tzv. „</a:t>
            </a:r>
            <a:r>
              <a:rPr lang="sk-SK" dirty="0" err="1"/>
              <a:t>čundre</a:t>
            </a:r>
            <a:r>
              <a:rPr lang="sk-SK" dirty="0"/>
              <a:t>“.</a:t>
            </a:r>
            <a:endParaRPr lang="en-US" dirty="0"/>
          </a:p>
          <a:p>
            <a:pPr lvl="0"/>
            <a:r>
              <a:rPr lang="sk-SK" b="1" dirty="0"/>
              <a:t>Nakrúcať len v exteriéroch je určite výzva. Zažili ste niečo, čo by ste v štúdiu nezažili?</a:t>
            </a:r>
            <a:br>
              <a:rPr lang="sk-SK" dirty="0"/>
            </a:br>
            <a:r>
              <a:rPr lang="sk-SK" dirty="0"/>
              <a:t>Asi obrazy v Borinke v kameňolome, ale najmä tie, keď nás zasypalo v reálnych baniach pod Pezinskou Babou. Pre niektorých to bolo až </a:t>
            </a:r>
            <a:r>
              <a:rPr lang="sk-SK" dirty="0" err="1"/>
              <a:t>klaustrofobické</a:t>
            </a:r>
            <a:r>
              <a:rPr lang="sk-SK" dirty="0"/>
              <a:t>, dalo sa vyjsť von iba na obednú pauzu. A, samozrejme, zmeny počasia – prudké búrky, brodenie sa v blate, ale aj topenie v jazere. To sme museli presúvať práve kvôli nevyspytateľnému tohtoročnému letu. Našťastie sme to nakoniec točili v krásnom letnom dni a zvládli to bravúrne – celý štáb a kameramani po pás vo vode.</a:t>
            </a:r>
            <a:endParaRPr lang="en-US" dirty="0"/>
          </a:p>
          <a:p>
            <a:pPr lvl="0"/>
            <a:r>
              <a:rPr lang="sk-SK" b="1" dirty="0"/>
              <a:t>Vaša postava sa vyvíja. Kam sa posunula?</a:t>
            </a:r>
            <a:br>
              <a:rPr lang="sk-SK" dirty="0"/>
            </a:br>
            <a:r>
              <a:rPr lang="sk-SK" dirty="0"/>
              <a:t>Asi nemôžem veľa prezrádzať kvôli napätiu druhej série, ale myslím si, že som ovplyvnil autorku, aby ma nenechala zomrieť. Znova sa postavím na nohy a začnem „miešať karty a napätie v deji“.</a:t>
            </a:r>
            <a:endParaRPr lang="en-US" dirty="0"/>
          </a:p>
          <a:p>
            <a:pPr marL="0" indent="0">
              <a:buNone/>
            </a:pPr>
            <a:endParaRPr lang="sk-SK" dirty="0"/>
          </a:p>
        </p:txBody>
      </p:sp>
    </p:spTree>
    <p:extLst>
      <p:ext uri="{BB962C8B-B14F-4D97-AF65-F5344CB8AC3E}">
        <p14:creationId xmlns:p14="http://schemas.microsoft.com/office/powerpoint/2010/main" val="561002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43FD3-9674-1B83-A6E0-D4FA47336D1B}"/>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9F532DC3-1256-023D-8C04-77397B44DCA3}"/>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52F63710-FFEE-C92E-E114-678A51BBAFFD}"/>
              </a:ext>
            </a:extLst>
          </p:cNvPr>
          <p:cNvSpPr>
            <a:spLocks noGrp="1"/>
          </p:cNvSpPr>
          <p:nvPr>
            <p:ph idx="1"/>
          </p:nvPr>
        </p:nvSpPr>
        <p:spPr/>
        <p:txBody>
          <a:bodyPr>
            <a:normAutofit fontScale="62500" lnSpcReduction="20000"/>
          </a:bodyPr>
          <a:lstStyle/>
          <a:p>
            <a:r>
              <a:rPr lang="sk-SK" b="1" dirty="0"/>
              <a:t>Kristína </a:t>
            </a:r>
            <a:r>
              <a:rPr lang="sk-SK" b="1" dirty="0" err="1"/>
              <a:t>Madarová</a:t>
            </a:r>
            <a:r>
              <a:rPr lang="sk-SK" b="1" dirty="0"/>
              <a:t> – Jana</a:t>
            </a:r>
            <a:endParaRPr lang="en-US" dirty="0"/>
          </a:p>
          <a:p>
            <a:r>
              <a:rPr lang="sk-SK" b="1" dirty="0"/>
              <a:t>Postava:</a:t>
            </a:r>
            <a:r>
              <a:rPr lang="sk-SK" dirty="0"/>
              <a:t> Jana túži po niečom, čo </a:t>
            </a:r>
            <a:r>
              <a:rPr lang="sk-SK" dirty="0" err="1"/>
              <a:t>Ondro</a:t>
            </a:r>
            <a:r>
              <a:rPr lang="sk-SK" dirty="0"/>
              <a:t> (Roman Poláčik) zatiaľ nedokáže celkom pomenovať. Ich sny o budúcnosti nemajú rovnaké obrysy, ale kvôli malému Ondríkovi sa obaja snažia – každý po svojom. Nie je to ideálne, ale je to skutočné.</a:t>
            </a:r>
            <a:endParaRPr lang="en-US" dirty="0"/>
          </a:p>
          <a:p>
            <a:r>
              <a:rPr lang="sk-SK" b="1" dirty="0"/>
              <a:t>Rozhovor Kristína </a:t>
            </a:r>
            <a:r>
              <a:rPr lang="sk-SK" b="1" dirty="0" err="1"/>
              <a:t>Madarová</a:t>
            </a:r>
            <a:r>
              <a:rPr lang="sk-SK" b="1" dirty="0"/>
              <a:t>:</a:t>
            </a:r>
            <a:endParaRPr lang="en-US" dirty="0"/>
          </a:p>
          <a:p>
            <a:pPr lvl="0"/>
            <a:r>
              <a:rPr lang="sk-SK" b="1" dirty="0"/>
              <a:t>Ako sa vám zmenil vzťah k prírode a zvieratám po dvoch sériách?</a:t>
            </a:r>
            <a:br>
              <a:rPr lang="sk-SK" dirty="0"/>
            </a:br>
            <a:r>
              <a:rPr lang="sk-SK" dirty="0"/>
              <a:t>Nijako 😃. Pre mňa sú príroda a zvieratká liekom odjakživa. A to nielen psy, kone a mačky – keď vidím ovečky, kozy či kravy, cítim sa ako doma 😂. Ľúbim aj mesto, veľmi, ale možno aj tým, že žijem v centre, sa vždy, keď môžem, utekám nabiť do prírody a k vode.</a:t>
            </a:r>
            <a:endParaRPr lang="en-US" dirty="0"/>
          </a:p>
          <a:p>
            <a:pPr lvl="0"/>
            <a:r>
              <a:rPr lang="sk-SK" b="1" dirty="0"/>
              <a:t>Máte medzi zvieratami na Ranči svojho favorita?</a:t>
            </a:r>
            <a:br>
              <a:rPr lang="sk-SK" dirty="0"/>
            </a:br>
            <a:r>
              <a:rPr lang="sk-SK" dirty="0"/>
              <a:t>Bohužiaľ, moja postava sa ku koňom dostala asi len dvakrát za dve série. Ale vždy, keď mám trochu voľna, idem za koníkmi a veru, mám svojich obľúbencov. Jedna kobyla ľúbi, keď si pri nej opakujem texty. A keď prestanem, začne dupkať kopytom o zem – znamená to, že chce ešte. Vtedy viem, že som to precítila správne. Takú mám ja </a:t>
            </a:r>
            <a:r>
              <a:rPr lang="sk-SK" dirty="0" err="1"/>
              <a:t>koučku</a:t>
            </a:r>
            <a:r>
              <a:rPr lang="sk-SK" dirty="0"/>
              <a:t> v práci 😃.</a:t>
            </a:r>
            <a:endParaRPr lang="en-US" dirty="0"/>
          </a:p>
          <a:p>
            <a:r>
              <a:rPr lang="sk-SK" b="1" dirty="0"/>
              <a:t>Čo ste sa naučili o sebe vďaka seriálu?</a:t>
            </a:r>
            <a:br>
              <a:rPr lang="sk-SK" dirty="0"/>
            </a:br>
            <a:r>
              <a:rPr lang="sk-SK" dirty="0"/>
              <a:t>Že už nechcem hrať iba chuderky a nešťastnice 😂. A taktiež, že musím pracovať na svojej citlivosti a hanblivosti.</a:t>
            </a:r>
          </a:p>
        </p:txBody>
      </p:sp>
    </p:spTree>
    <p:extLst>
      <p:ext uri="{BB962C8B-B14F-4D97-AF65-F5344CB8AC3E}">
        <p14:creationId xmlns:p14="http://schemas.microsoft.com/office/powerpoint/2010/main" val="1077063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4D8E0-29B2-36A5-8082-105613EE0377}"/>
            </a:ext>
          </a:extLst>
        </p:cNvPr>
        <p:cNvGrpSpPr/>
        <p:nvPr/>
      </p:nvGrpSpPr>
      <p:grpSpPr>
        <a:xfrm>
          <a:off x="0" y="0"/>
          <a:ext cx="0" cy="0"/>
          <a:chOff x="0" y="0"/>
          <a:chExt cx="0" cy="0"/>
        </a:xfrm>
      </p:grpSpPr>
      <p:sp>
        <p:nvSpPr>
          <p:cNvPr id="4" name="Nadpis 3">
            <a:extLst>
              <a:ext uri="{FF2B5EF4-FFF2-40B4-BE49-F238E27FC236}">
                <a16:creationId xmlns:a16="http://schemas.microsoft.com/office/drawing/2014/main" id="{525381A3-30D2-94D3-E8DC-2692A4BBD8BE}"/>
              </a:ext>
            </a:extLst>
          </p:cNvPr>
          <p:cNvSpPr>
            <a:spLocks noGrp="1"/>
          </p:cNvSpPr>
          <p:nvPr>
            <p:ph type="title"/>
          </p:nvPr>
        </p:nvSpPr>
        <p:spPr/>
        <p:txBody>
          <a:bodyPr/>
          <a:lstStyle/>
          <a:p>
            <a:r>
              <a:rPr lang="sk-SK" dirty="0"/>
              <a:t>RANČ – NOVÉ ČASTI – HLAVNÍ HRDINOVIA </a:t>
            </a:r>
          </a:p>
        </p:txBody>
      </p:sp>
      <p:sp>
        <p:nvSpPr>
          <p:cNvPr id="2" name="Zástupný objekt pre obsah 1">
            <a:extLst>
              <a:ext uri="{FF2B5EF4-FFF2-40B4-BE49-F238E27FC236}">
                <a16:creationId xmlns:a16="http://schemas.microsoft.com/office/drawing/2014/main" id="{360BC551-5789-E3C9-6252-CF8E3C55CE22}"/>
              </a:ext>
            </a:extLst>
          </p:cNvPr>
          <p:cNvSpPr>
            <a:spLocks noGrp="1"/>
          </p:cNvSpPr>
          <p:nvPr>
            <p:ph idx="1"/>
          </p:nvPr>
        </p:nvSpPr>
        <p:spPr/>
        <p:txBody>
          <a:bodyPr>
            <a:normAutofit fontScale="55000" lnSpcReduction="20000"/>
          </a:bodyPr>
          <a:lstStyle/>
          <a:p>
            <a:r>
              <a:rPr lang="sk-SK" sz="2900" b="1" dirty="0"/>
              <a:t>Marta </a:t>
            </a:r>
            <a:r>
              <a:rPr lang="sk-SK" sz="2900" b="1" dirty="0" err="1"/>
              <a:t>Kondrla</a:t>
            </a:r>
            <a:r>
              <a:rPr lang="sk-SK" sz="2900" b="1" dirty="0"/>
              <a:t> – Tereza</a:t>
            </a:r>
            <a:endParaRPr lang="en-US" sz="2900" dirty="0"/>
          </a:p>
          <a:p>
            <a:r>
              <a:rPr lang="sk-SK" b="1" dirty="0"/>
              <a:t>Postava:</a:t>
            </a:r>
            <a:r>
              <a:rPr lang="sk-SK" dirty="0"/>
              <a:t> Tereza sa po rozvode s neverníkom Marekom (Dušan Ambróš), vrhla na zveľaďovanie rodinného dedičstva. Zdá sa, že do svojho srdca a života, nového muža tak skoro nepustí.</a:t>
            </a:r>
            <a:endParaRPr lang="en-US" dirty="0"/>
          </a:p>
          <a:p>
            <a:r>
              <a:rPr lang="sk-SK" sz="2900" b="1" dirty="0"/>
              <a:t>Rozhovor Marta </a:t>
            </a:r>
            <a:r>
              <a:rPr lang="sk-SK" sz="2900" b="1" dirty="0" err="1"/>
              <a:t>Kondrla</a:t>
            </a:r>
            <a:r>
              <a:rPr lang="sk-SK" sz="2900" b="1" dirty="0"/>
              <a:t>:</a:t>
            </a:r>
            <a:endParaRPr lang="en-US" sz="2900" dirty="0"/>
          </a:p>
          <a:p>
            <a:pPr lvl="0"/>
            <a:r>
              <a:rPr lang="sk-SK" b="1" dirty="0"/>
              <a:t>Ako sa vám zmenil vzťah k prírode a zvieratám po dvoch sériách?</a:t>
            </a:r>
            <a:br>
              <a:rPr lang="sk-SK" dirty="0"/>
            </a:br>
            <a:r>
              <a:rPr lang="sk-SK" dirty="0"/>
              <a:t>Pravidelný kontakt s koňmi prehĺbil náš vzťah a podnietil ma k tomu, aby som ho rozvíjala aj do budúcna. Uvedomila som si, ako rada točím v exteriéroch a pekných, autentických prostrediach. Myslím, že každá nová skúsenosť v súvislosti s pobytom v prírode a kontaktom so zvieratami je pre mňa veľmi obohacujúca.</a:t>
            </a:r>
            <a:endParaRPr lang="en-US" dirty="0"/>
          </a:p>
          <a:p>
            <a:pPr lvl="0"/>
            <a:r>
              <a:rPr lang="sk-SK" b="1" dirty="0"/>
              <a:t>Nakrúcať len v exteriéroch je výzva. Zažili ste niečo, čo by ste v štúdiu nezažili?</a:t>
            </a:r>
            <a:br>
              <a:rPr lang="sk-SK" dirty="0"/>
            </a:br>
            <a:r>
              <a:rPr lang="sk-SK" dirty="0"/>
              <a:t>Keď sme točili v januári pod Pezinskou Babou v mínusových teplotách a mala som niekoľko obrazov po sebe, môj kostým bol viac jesenný, pretože bol tzv. „</a:t>
            </a:r>
            <a:r>
              <a:rPr lang="sk-SK" dirty="0" err="1"/>
              <a:t>náväzný</a:t>
            </a:r>
            <a:r>
              <a:rPr lang="sk-SK" dirty="0"/>
              <a:t>“. Bola taká zima, že </a:t>
            </a:r>
            <a:r>
              <a:rPr lang="sk-SK" dirty="0" err="1"/>
              <a:t>termoprádlo</a:t>
            </a:r>
            <a:r>
              <a:rPr lang="sk-SK" dirty="0"/>
              <a:t> mi zďaleka nepostačovalo. A naše zázemie sa nestihlo dostatočne vykúriť – bola tam iba dodávka s ohrievačom, ktorý nestačil. Cítila som, ako sa mi robia omrzliny na rukách a nose, červenala som a prestávala cítiť prsty. Navyše som medzi obrazmi potrebovala súrne na toaletu, ale tá nebola vôbec k dispozícii. Musela som skutočne zatnúť zuby. Našťastie sme dotočili pomerne rýchlo a presun na druhú lokáciu už bol teplejší. 🙂</a:t>
            </a:r>
            <a:endParaRPr lang="en-US" dirty="0"/>
          </a:p>
          <a:p>
            <a:pPr lvl="0"/>
            <a:r>
              <a:rPr lang="sk-SK" b="1" dirty="0"/>
              <a:t>Vaša postava sa vyvíja. Kam sa posunula od prvej série? Ako vnímate nové postavy?</a:t>
            </a:r>
            <a:br>
              <a:rPr lang="sk-SK" dirty="0"/>
            </a:br>
            <a:r>
              <a:rPr lang="sk-SK" dirty="0"/>
              <a:t>Očami Terezy nové postavy narúšajú jej „kruhy“. Cíti sa ohrozená a túži sa stať legitímnou dedičkou a šéfkou Ranča. Nových hostí víta s radosťou, ale nemá energiu riešiť ich minulosť či rodinné vzťahy, aj keď by navonok možno chcela. Je vyčerpaná. Nečudo – práve sa jej rozpadlo manželstvo a roky bojuje s neplodnosťou. Jej </a:t>
            </a:r>
            <a:r>
              <a:rPr lang="sk-SK" dirty="0" err="1"/>
              <a:t>sebahodnota</a:t>
            </a:r>
            <a:r>
              <a:rPr lang="sk-SK" dirty="0"/>
              <a:t> je narušená a rozhodne sa začať „odznova“. Andy jej ponúka náruč plnú lásky, a keď už by možno povedala „áno“, objaví sa nová žena na Ranči.</a:t>
            </a:r>
            <a:endParaRPr lang="en-US" dirty="0"/>
          </a:p>
          <a:p>
            <a:pPr marL="0" indent="0">
              <a:buNone/>
            </a:pPr>
            <a:endParaRPr lang="sk-SK" dirty="0"/>
          </a:p>
        </p:txBody>
      </p:sp>
    </p:spTree>
    <p:extLst>
      <p:ext uri="{BB962C8B-B14F-4D97-AF65-F5344CB8AC3E}">
        <p14:creationId xmlns:p14="http://schemas.microsoft.com/office/powerpoint/2010/main" val="65673722"/>
      </p:ext>
    </p:extLst>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TotalTime>
  <Words>7090</Words>
  <Application>Microsoft Office PowerPoint</Application>
  <PresentationFormat>Širokouhlá</PresentationFormat>
  <Paragraphs>214</Paragraphs>
  <Slides>28</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28</vt:i4>
      </vt:variant>
    </vt:vector>
  </HeadingPairs>
  <TitlesOfParts>
    <vt:vector size="33" baseType="lpstr">
      <vt:lpstr>Aptos</vt:lpstr>
      <vt:lpstr>Aptos Display</vt:lpstr>
      <vt:lpstr>Arial</vt:lpstr>
      <vt:lpstr>Segoe UI Emoji</vt:lpstr>
      <vt:lpstr>Motív Office</vt:lpstr>
      <vt:lpstr>Prezentácia programu PowerPoint</vt:lpstr>
      <vt:lpstr>RANČ – NOVÉ ČASTI </vt:lpstr>
      <vt:lpstr>RANČ – NOVÉ ČASTI </vt:lpstr>
      <vt:lpstr>RANČ – NOVÉ ČASTI </vt:lpstr>
      <vt:lpstr>RANČ – NOVÉ ČASTI – HLAVNÍ HRDINOVIA  </vt:lpstr>
      <vt:lpstr>RANČ – NOVÉ ČASTI – HLAVNÍ HRDINOVIA </vt:lpstr>
      <vt:lpstr>RANČ – NOVÉ ČASTI – HLAVNÍ HRDINOVIA </vt:lpstr>
      <vt:lpstr>RANČ – NOVÉ ČASTI – HLAVNÍ HRDINOVIA </vt:lpstr>
      <vt:lpstr>RANČ – NOVÉ ČASTI – HLAVNÍ HRDINOVIA </vt:lpstr>
      <vt:lpstr>RANČ – NOVÉ ČASTI – HLAVNÍ HRDINOVIA </vt:lpstr>
      <vt:lpstr>RANČ – NOVÉ ČASTI – HLAVNÍ HRDINOVIA </vt:lpstr>
      <vt:lpstr>RANČ – NOVÉ ČASTI – HLAVNÍ HRDINOVIA </vt:lpstr>
      <vt:lpstr>RANČ – NOVÉ ČASTI – HLAVNÍ HRDINOVIA </vt:lpstr>
      <vt:lpstr>RANČ – NOVÉ ČASTI – HLAVNÍ HRDINOVIA </vt:lpstr>
      <vt:lpstr>RANČ – NOVÉ ČASTI – HLAVNÍ HRDINOVIA </vt:lpstr>
      <vt:lpstr>RANČ – NOVÉ ČASTI – HLAVNÍ HRDINOVIA </vt:lpstr>
      <vt:lpstr>RANČ – NOVÉ ČASTI – HLAVNÍ HRDINOVIA </vt:lpstr>
      <vt:lpstr>RANČ – NOVÉ ČASTI - NOVÉ POSTAVY</vt:lpstr>
      <vt:lpstr>RANČ – NOVÉ ČASTI - NOVÉ POSTAVY</vt:lpstr>
      <vt:lpstr>RANČ – NOVÉ ČASTI - NOVÉ POSTAVY</vt:lpstr>
      <vt:lpstr>RANČ – NOVÉ ČASTI - NOVÉ POSTAVY</vt:lpstr>
      <vt:lpstr>RANČ – NOVÉ ČASTI - NOVÉ POSTAVY</vt:lpstr>
      <vt:lpstr>RANČ – NOVÉ ČASTI - NOVÉ POSTAVY</vt:lpstr>
      <vt:lpstr>RANČ – NOVÉ ČASTI - NOVÉ POSTAVY</vt:lpstr>
      <vt:lpstr>RANČ – NOVÉ ČASTI - NOVÉ POSTAVY</vt:lpstr>
      <vt:lpstr>RANČ – NOVÉ ČASTI - TVORCOVIA</vt:lpstr>
      <vt:lpstr>RANČ – NOVÉ ČASTI - TVORCOVIA</vt:lpstr>
      <vt:lpstr>RANČ – NOVÉ ČASTI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Katarína Nosková</dc:creator>
  <cp:lastModifiedBy>Katarína Nosková</cp:lastModifiedBy>
  <cp:revision>12</cp:revision>
  <dcterms:created xsi:type="dcterms:W3CDTF">2025-08-27T14:35:05Z</dcterms:created>
  <dcterms:modified xsi:type="dcterms:W3CDTF">2025-08-27T15:17:35Z</dcterms:modified>
</cp:coreProperties>
</file>